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</p:sldMasterIdLst>
  <p:notesMasterIdLst>
    <p:notesMasterId r:id="rId21"/>
  </p:notesMasterIdLst>
  <p:sldIdLst>
    <p:sldId id="346" r:id="rId2"/>
    <p:sldId id="351" r:id="rId3"/>
    <p:sldId id="349" r:id="rId4"/>
    <p:sldId id="348" r:id="rId5"/>
    <p:sldId id="352" r:id="rId6"/>
    <p:sldId id="353" r:id="rId7"/>
    <p:sldId id="354" r:id="rId8"/>
    <p:sldId id="355" r:id="rId9"/>
    <p:sldId id="356" r:id="rId10"/>
    <p:sldId id="357" r:id="rId11"/>
    <p:sldId id="364" r:id="rId12"/>
    <p:sldId id="358" r:id="rId13"/>
    <p:sldId id="361" r:id="rId14"/>
    <p:sldId id="362" r:id="rId15"/>
    <p:sldId id="365" r:id="rId16"/>
    <p:sldId id="366" r:id="rId17"/>
    <p:sldId id="359" r:id="rId18"/>
    <p:sldId id="367" r:id="rId19"/>
    <p:sldId id="360" r:id="rId2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22"/>
      <p:bold r:id="rId23"/>
      <p:italic r:id="rId24"/>
      <p:boldItalic r:id="rId25"/>
    </p:embeddedFont>
    <p:embeddedFont>
      <p:font typeface="Montserrat ExtraBold" panose="00000900000000000000" pitchFamily="2" charset="0"/>
      <p:bold r:id="rId26"/>
      <p:boldItalic r:id="rId27"/>
    </p:embeddedFont>
    <p:embeddedFont>
      <p:font typeface="Poppins" panose="000005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613B"/>
    <a:srgbClr val="FC963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58E8B5A-9BFA-4629-9C52-00F9C7F00ACF}">
  <a:tblStyle styleId="{058E8B5A-9BFA-4629-9C52-00F9C7F00A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4BF8A17-CFBC-406F-9003-E1A4953D4FD2}" styleName="Table_1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8" d="100"/>
          <a:sy n="108" d="100"/>
        </p:scale>
        <p:origin x="3312" y="16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">
    <p:bg>
      <p:bgPr>
        <a:solidFill>
          <a:schemeClr val="accent3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5"/>
          <p:cNvSpPr/>
          <p:nvPr/>
        </p:nvSpPr>
        <p:spPr>
          <a:xfrm rot="5400000" flipH="1">
            <a:off x="751888" y="-1428763"/>
            <a:ext cx="6573420" cy="7467606"/>
          </a:xfrm>
          <a:prstGeom prst="flowChartDocumen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45"/>
          <p:cNvSpPr/>
          <p:nvPr/>
        </p:nvSpPr>
        <p:spPr>
          <a:xfrm rot="5400000" flipH="1">
            <a:off x="1947638" y="-2138020"/>
            <a:ext cx="6573420" cy="903852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">
    <p:bg>
      <p:bgPr>
        <a:solidFill>
          <a:schemeClr val="dk2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6"/>
          <p:cNvSpPr/>
          <p:nvPr/>
        </p:nvSpPr>
        <p:spPr>
          <a:xfrm rot="9054688" flipH="1">
            <a:off x="-787722" y="-114650"/>
            <a:ext cx="11007140" cy="6335133"/>
          </a:xfrm>
          <a:prstGeom prst="flowChartDocumen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46"/>
          <p:cNvSpPr/>
          <p:nvPr/>
        </p:nvSpPr>
        <p:spPr>
          <a:xfrm rot="9054688" flipH="1">
            <a:off x="-338445" y="149913"/>
            <a:ext cx="11007140" cy="8248640"/>
          </a:xfrm>
          <a:prstGeom prst="flowChartDocumen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ExtraBold"/>
              <a:buNone/>
              <a:defRPr sz="3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91" r:id="rId2"/>
    <p:sldLayoutId id="2147483692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logo with green and orange letters&#10;&#10;AI-generated content may be incorrect.">
            <a:extLst>
              <a:ext uri="{FF2B5EF4-FFF2-40B4-BE49-F238E27FC236}">
                <a16:creationId xmlns:a16="http://schemas.microsoft.com/office/drawing/2014/main" id="{70526CC4-8708-FA21-1642-1D1468B0F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53" y="-33932"/>
            <a:ext cx="3782972" cy="3782972"/>
          </a:xfrm>
          <a:prstGeom prst="rect">
            <a:avLst/>
          </a:prstGeom>
        </p:spPr>
      </p:pic>
      <p:sp>
        <p:nvSpPr>
          <p:cNvPr id="2" name="Flowchart: Punched Tape 1">
            <a:extLst>
              <a:ext uri="{FF2B5EF4-FFF2-40B4-BE49-F238E27FC236}">
                <a16:creationId xmlns:a16="http://schemas.microsoft.com/office/drawing/2014/main" id="{FF043DB7-BA91-D9A0-CFBB-566263C19486}"/>
              </a:ext>
            </a:extLst>
          </p:cNvPr>
          <p:cNvSpPr>
            <a:spLocks/>
          </p:cNvSpPr>
          <p:nvPr/>
        </p:nvSpPr>
        <p:spPr>
          <a:xfrm rot="16200000">
            <a:off x="4333815" y="-723096"/>
            <a:ext cx="5858476" cy="6311022"/>
          </a:xfrm>
          <a:prstGeom prst="flowChartPunchedTap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7" name="Google Shape;337;p52">
            <a:extLst>
              <a:ext uri="{FF2B5EF4-FFF2-40B4-BE49-F238E27FC236}">
                <a16:creationId xmlns:a16="http://schemas.microsoft.com/office/drawing/2014/main" id="{BD50E12E-3486-A154-3F54-3B2141BFC293}"/>
              </a:ext>
            </a:extLst>
          </p:cNvPr>
          <p:cNvSpPr txBox="1">
            <a:spLocks/>
          </p:cNvSpPr>
          <p:nvPr/>
        </p:nvSpPr>
        <p:spPr>
          <a:xfrm>
            <a:off x="918629" y="3129395"/>
            <a:ext cx="7497827" cy="3930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_tradnl" sz="3600" dirty="0">
                <a:solidFill>
                  <a:schemeClr val="tx1"/>
                </a:solidFill>
                <a:latin typeface="Montserrat ExtraBold" panose="00000900000000000000" pitchFamily="2" charset="0"/>
              </a:rPr>
              <a:t>Aplicación para n</a:t>
            </a:r>
            <a:r>
              <a:rPr lang="es-ES_tradnl" sz="3600" dirty="0">
                <a:solidFill>
                  <a:schemeClr val="bg1"/>
                </a:solidFill>
                <a:latin typeface="Montserrat ExtraBold" panose="00000900000000000000" pitchFamily="2" charset="0"/>
              </a:rPr>
              <a:t>utrición</a:t>
            </a:r>
            <a:r>
              <a:rPr lang="es-ES_tradnl" sz="3600" dirty="0">
                <a:solidFill>
                  <a:schemeClr val="tx1"/>
                </a:solidFill>
                <a:latin typeface="Montserrat ExtraBold" panose="00000900000000000000" pitchFamily="2" charset="0"/>
              </a:rPr>
              <a:t> sostenible e inteli</a:t>
            </a:r>
            <a:r>
              <a:rPr lang="es-ES_tradnl" sz="3600" dirty="0">
                <a:solidFill>
                  <a:schemeClr val="bg1"/>
                </a:solidFill>
                <a:latin typeface="Montserrat ExtraBold" panose="00000900000000000000" pitchFamily="2" charset="0"/>
              </a:rPr>
              <a:t>gente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4C0AC4-36BE-1181-A310-AD4C7E58E41C}"/>
              </a:ext>
            </a:extLst>
          </p:cNvPr>
          <p:cNvSpPr txBox="1"/>
          <p:nvPr/>
        </p:nvSpPr>
        <p:spPr>
          <a:xfrm>
            <a:off x="324570" y="4413565"/>
            <a:ext cx="1297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Montserrat" panose="00000500000000000000" pitchFamily="2" charset="0"/>
              </a:rPr>
              <a:t>Óscar Xu</a:t>
            </a:r>
            <a:endParaRPr lang="es-ES_tradnl" b="1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597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342052-6AE3-3AD5-E097-962A81419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colorful rectangular objects&#10;&#10;AI-generated content may be incorrect.">
            <a:extLst>
              <a:ext uri="{FF2B5EF4-FFF2-40B4-BE49-F238E27FC236}">
                <a16:creationId xmlns:a16="http://schemas.microsoft.com/office/drawing/2014/main" id="{9B931B17-E30A-4867-A832-E429AAB2FD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212" t="9758" b="9773"/>
          <a:stretch>
            <a:fillRect/>
          </a:stretch>
        </p:blipFill>
        <p:spPr>
          <a:xfrm>
            <a:off x="459970" y="1003068"/>
            <a:ext cx="8667404" cy="3779521"/>
          </a:xfrm>
          <a:prstGeom prst="rect">
            <a:avLst/>
          </a:prstGeom>
        </p:spPr>
      </p:pic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0AE823C8-3132-D11E-7E78-C1C337BBED56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3. Flujo de la aplicación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" name="Flowchart: Stored Data 1">
            <a:extLst>
              <a:ext uri="{FF2B5EF4-FFF2-40B4-BE49-F238E27FC236}">
                <a16:creationId xmlns:a16="http://schemas.microsoft.com/office/drawing/2014/main" id="{63797154-B8C3-D458-651C-CEAF4EEAC8EB}"/>
              </a:ext>
            </a:extLst>
          </p:cNvPr>
          <p:cNvSpPr/>
          <p:nvPr/>
        </p:nvSpPr>
        <p:spPr>
          <a:xfrm rot="9723139">
            <a:off x="-2295995" y="3025286"/>
            <a:ext cx="2847372" cy="4381018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Flowchart: Stored Data 8">
            <a:extLst>
              <a:ext uri="{FF2B5EF4-FFF2-40B4-BE49-F238E27FC236}">
                <a16:creationId xmlns:a16="http://schemas.microsoft.com/office/drawing/2014/main" id="{6A5F3B1C-286F-F940-9310-D630005B6BC8}"/>
              </a:ext>
            </a:extLst>
          </p:cNvPr>
          <p:cNvSpPr/>
          <p:nvPr/>
        </p:nvSpPr>
        <p:spPr>
          <a:xfrm rot="20131284">
            <a:off x="7852460" y="-1889254"/>
            <a:ext cx="2847372" cy="4381018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78823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0956DD-BC0C-4387-A9AA-D8F9AD401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colorful rectangular objects&#10;&#10;AI-generated content may be incorrect.">
            <a:extLst>
              <a:ext uri="{FF2B5EF4-FFF2-40B4-BE49-F238E27FC236}">
                <a16:creationId xmlns:a16="http://schemas.microsoft.com/office/drawing/2014/main" id="{1B75F7AD-6FF0-CA4A-ED22-1D6CC548DA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212" t="9758" b="9773"/>
          <a:stretch>
            <a:fillRect/>
          </a:stretch>
        </p:blipFill>
        <p:spPr>
          <a:xfrm>
            <a:off x="459970" y="1003068"/>
            <a:ext cx="8667404" cy="3779521"/>
          </a:xfrm>
          <a:prstGeom prst="rect">
            <a:avLst/>
          </a:prstGeom>
        </p:spPr>
      </p:pic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9558BDCC-9973-A250-315E-F2F35108975C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3. Flujo de la aplicación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" name="Flowchart: Stored Data 1">
            <a:extLst>
              <a:ext uri="{FF2B5EF4-FFF2-40B4-BE49-F238E27FC236}">
                <a16:creationId xmlns:a16="http://schemas.microsoft.com/office/drawing/2014/main" id="{6F365E46-9474-04BF-8695-8A0242D2493C}"/>
              </a:ext>
            </a:extLst>
          </p:cNvPr>
          <p:cNvSpPr/>
          <p:nvPr/>
        </p:nvSpPr>
        <p:spPr>
          <a:xfrm rot="9723139">
            <a:off x="-2295995" y="3025286"/>
            <a:ext cx="2847372" cy="4381018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Flowchart: Stored Data 8">
            <a:extLst>
              <a:ext uri="{FF2B5EF4-FFF2-40B4-BE49-F238E27FC236}">
                <a16:creationId xmlns:a16="http://schemas.microsoft.com/office/drawing/2014/main" id="{414136D4-0942-DC81-5BD8-699F60EF7928}"/>
              </a:ext>
            </a:extLst>
          </p:cNvPr>
          <p:cNvSpPr/>
          <p:nvPr/>
        </p:nvSpPr>
        <p:spPr>
          <a:xfrm rot="20131284">
            <a:off x="7852460" y="-1889254"/>
            <a:ext cx="2847372" cy="4381018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53252-985D-71BB-17EB-61F82FB743D3}"/>
              </a:ext>
            </a:extLst>
          </p:cNvPr>
          <p:cNvSpPr txBox="1"/>
          <p:nvPr/>
        </p:nvSpPr>
        <p:spPr>
          <a:xfrm>
            <a:off x="6424688" y="2797020"/>
            <a:ext cx="252111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latin typeface="Poppins" panose="00000500000000000000" pitchFamily="2" charset="0"/>
                <a:cs typeface="Poppins" panose="00000500000000000000" pitchFamily="2" charset="0"/>
              </a:rPr>
              <a:t>Métricas como: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900" dirty="0">
                <a:latin typeface="Poppins" panose="00000500000000000000" pitchFamily="2" charset="0"/>
                <a:cs typeface="Poppins" panose="00000500000000000000" pitchFamily="2" charset="0"/>
              </a:rPr>
              <a:t>Si la receta usa ingredientes ya disponibles en la nevera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900" dirty="0">
                <a:latin typeface="Poppins" panose="00000500000000000000" pitchFamily="2" charset="0"/>
                <a:cs typeface="Poppins" panose="00000500000000000000" pitchFamily="2" charset="0"/>
              </a:rPr>
              <a:t>Penalización por ingredientes faltantes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900" dirty="0">
                <a:latin typeface="Poppins" panose="00000500000000000000" pitchFamily="2" charset="0"/>
                <a:cs typeface="Poppins" panose="00000500000000000000" pitchFamily="2" charset="0"/>
              </a:rPr>
              <a:t>Si la receta cubre las deficiencias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900" dirty="0">
                <a:latin typeface="Poppins" panose="00000500000000000000" pitchFamily="2" charset="0"/>
                <a:cs typeface="Poppins" panose="00000500000000000000" pitchFamily="2" charset="0"/>
              </a:rPr>
              <a:t>Esfuerzo</a:t>
            </a:r>
            <a:endParaRPr lang="es-ES_tradnl" sz="9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87237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FC6EF4-15F8-CEF7-DF2C-7A18F9C39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&#10;&#10;AI-generated content may be incorrect.">
            <a:extLst>
              <a:ext uri="{FF2B5EF4-FFF2-40B4-BE49-F238E27FC236}">
                <a16:creationId xmlns:a16="http://schemas.microsoft.com/office/drawing/2014/main" id="{4516A2A6-403D-EAF9-D070-8A7AF54C75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14" t="12067" r="11250" b="9815"/>
          <a:stretch>
            <a:fillRect/>
          </a:stretch>
        </p:blipFill>
        <p:spPr>
          <a:xfrm>
            <a:off x="308539" y="1036320"/>
            <a:ext cx="7629426" cy="3818312"/>
          </a:xfrm>
          <a:prstGeom prst="rect">
            <a:avLst/>
          </a:prstGeom>
        </p:spPr>
      </p:pic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6CC0BB26-0BBB-5174-4539-18C26C61BEC9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3. Flujo de la aplicación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" name="Flowchart: Stored Data 1">
            <a:extLst>
              <a:ext uri="{FF2B5EF4-FFF2-40B4-BE49-F238E27FC236}">
                <a16:creationId xmlns:a16="http://schemas.microsoft.com/office/drawing/2014/main" id="{E7712F62-0BDE-E406-5C61-6747DDF36113}"/>
              </a:ext>
            </a:extLst>
          </p:cNvPr>
          <p:cNvSpPr/>
          <p:nvPr/>
        </p:nvSpPr>
        <p:spPr>
          <a:xfrm rot="9723139">
            <a:off x="-2295995" y="3025286"/>
            <a:ext cx="2847372" cy="4381018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Flowchart: Stored Data 8">
            <a:extLst>
              <a:ext uri="{FF2B5EF4-FFF2-40B4-BE49-F238E27FC236}">
                <a16:creationId xmlns:a16="http://schemas.microsoft.com/office/drawing/2014/main" id="{9B8846CA-5E26-EB15-7319-08CDB8FFBFDE}"/>
              </a:ext>
            </a:extLst>
          </p:cNvPr>
          <p:cNvSpPr/>
          <p:nvPr/>
        </p:nvSpPr>
        <p:spPr>
          <a:xfrm rot="20131284">
            <a:off x="7852460" y="-1889254"/>
            <a:ext cx="2847372" cy="4381018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167169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84800-0DDB-02E9-CAD5-96A4180696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diagram&#10;&#10;AI-generated content may be incorrect.">
            <a:extLst>
              <a:ext uri="{FF2B5EF4-FFF2-40B4-BE49-F238E27FC236}">
                <a16:creationId xmlns:a16="http://schemas.microsoft.com/office/drawing/2014/main" id="{41773F92-6CD5-90EA-1ED8-8708475A15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14" t="12067" r="11250" b="9815"/>
          <a:stretch>
            <a:fillRect/>
          </a:stretch>
        </p:blipFill>
        <p:spPr>
          <a:xfrm>
            <a:off x="308539" y="1036320"/>
            <a:ext cx="7629426" cy="3818312"/>
          </a:xfrm>
          <a:prstGeom prst="rect">
            <a:avLst/>
          </a:prstGeom>
        </p:spPr>
      </p:pic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E6EBECD4-A6C1-5121-001E-9A584A2100D9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3. Flujo de la aplicación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" name="Flowchart: Stored Data 1">
            <a:extLst>
              <a:ext uri="{FF2B5EF4-FFF2-40B4-BE49-F238E27FC236}">
                <a16:creationId xmlns:a16="http://schemas.microsoft.com/office/drawing/2014/main" id="{18A72D4E-254C-4581-AC91-411A811437A2}"/>
              </a:ext>
            </a:extLst>
          </p:cNvPr>
          <p:cNvSpPr/>
          <p:nvPr/>
        </p:nvSpPr>
        <p:spPr>
          <a:xfrm rot="9723139">
            <a:off x="-2295995" y="3025286"/>
            <a:ext cx="2847372" cy="4381018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9" name="Flowchart: Stored Data 8">
            <a:extLst>
              <a:ext uri="{FF2B5EF4-FFF2-40B4-BE49-F238E27FC236}">
                <a16:creationId xmlns:a16="http://schemas.microsoft.com/office/drawing/2014/main" id="{852F0A1E-38B2-0E93-AF2A-0A0513550B90}"/>
              </a:ext>
            </a:extLst>
          </p:cNvPr>
          <p:cNvSpPr/>
          <p:nvPr/>
        </p:nvSpPr>
        <p:spPr>
          <a:xfrm rot="20131284">
            <a:off x="7852460" y="-1889254"/>
            <a:ext cx="2847372" cy="4381018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C48FAF-26FC-AD58-4BED-584372EF7F76}"/>
              </a:ext>
            </a:extLst>
          </p:cNvPr>
          <p:cNvSpPr/>
          <p:nvPr/>
        </p:nvSpPr>
        <p:spPr>
          <a:xfrm>
            <a:off x="1724891" y="1099082"/>
            <a:ext cx="3225481" cy="28468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42193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F22AD-0D5E-0E6F-62D3-7CAAF3230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diagram of a refrigerator&#10;&#10;AI-generated content may be incorrect.">
            <a:extLst>
              <a:ext uri="{FF2B5EF4-FFF2-40B4-BE49-F238E27FC236}">
                <a16:creationId xmlns:a16="http://schemas.microsoft.com/office/drawing/2014/main" id="{8546319A-593D-CCFA-B45B-61CEC6237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73" y="2257880"/>
            <a:ext cx="4121718" cy="2463925"/>
          </a:xfrm>
          <a:prstGeom prst="rect">
            <a:avLst/>
          </a:prstGeom>
        </p:spPr>
      </p:pic>
      <p:sp>
        <p:nvSpPr>
          <p:cNvPr id="11" name="Flowchart: Stored Data 10">
            <a:extLst>
              <a:ext uri="{FF2B5EF4-FFF2-40B4-BE49-F238E27FC236}">
                <a16:creationId xmlns:a16="http://schemas.microsoft.com/office/drawing/2014/main" id="{CC66CC0B-5059-251D-97A6-79D6B08C14CD}"/>
              </a:ext>
            </a:extLst>
          </p:cNvPr>
          <p:cNvSpPr/>
          <p:nvPr/>
        </p:nvSpPr>
        <p:spPr>
          <a:xfrm rot="1475135">
            <a:off x="8721166" y="2286308"/>
            <a:ext cx="2814542" cy="4246454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092C345C-017E-C253-D502-A67A08095A45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9874264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4. Entrenamiento de </a:t>
            </a:r>
            <a:r>
              <a:rPr lang="es-ES" sz="2800" dirty="0">
                <a:solidFill>
                  <a:srgbClr val="09613B"/>
                </a:solidFill>
                <a:latin typeface="Montserrat ExtraBold" panose="00000900000000000000" pitchFamily="2" charset="0"/>
              </a:rPr>
              <a:t>YOLO</a:t>
            </a:r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 y resultados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4284" name="Google Shape;4284;p96"/>
          <p:cNvSpPr txBox="1"/>
          <p:nvPr/>
        </p:nvSpPr>
        <p:spPr>
          <a:xfrm>
            <a:off x="1057458" y="1689806"/>
            <a:ext cx="2398139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Fotografías de nevera obtenidas a través de la plataforma Roboflow</a:t>
            </a:r>
            <a:endParaRPr sz="10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86" name="Google Shape;4286;p96"/>
          <p:cNvSpPr txBox="1"/>
          <p:nvPr/>
        </p:nvSpPr>
        <p:spPr>
          <a:xfrm>
            <a:off x="1057458" y="1396874"/>
            <a:ext cx="2398139" cy="292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963A"/>
                </a:solidFill>
                <a:latin typeface="Poppins"/>
                <a:ea typeface="Poppins"/>
                <a:cs typeface="Poppins"/>
                <a:sym typeface="Poppins"/>
              </a:rPr>
              <a:t>Dataset públicos </a:t>
            </a:r>
            <a:endParaRPr dirty="0">
              <a:solidFill>
                <a:srgbClr val="FC963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07E29A-77BE-182D-FE46-411F557A79A5}"/>
              </a:ext>
            </a:extLst>
          </p:cNvPr>
          <p:cNvSpPr txBox="1"/>
          <p:nvPr/>
        </p:nvSpPr>
        <p:spPr>
          <a:xfrm>
            <a:off x="1" y="983132"/>
            <a:ext cx="8702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latin typeface="Poppins" panose="00000500000000000000" pitchFamily="2" charset="0"/>
                <a:cs typeface="Poppins" panose="00000500000000000000" pitchFamily="2" charset="0"/>
              </a:rPr>
              <a:t>Obtención de </a:t>
            </a:r>
            <a:r>
              <a:rPr lang="es-ES" sz="1600" b="1" dirty="0" err="1">
                <a:latin typeface="Poppins" panose="00000500000000000000" pitchFamily="2" charset="0"/>
                <a:cs typeface="Poppins" panose="00000500000000000000" pitchFamily="2" charset="0"/>
              </a:rPr>
              <a:t>datasets</a:t>
            </a:r>
            <a:endParaRPr lang="es-ES_tradnl" sz="16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Google Shape;4284;p96">
            <a:extLst>
              <a:ext uri="{FF2B5EF4-FFF2-40B4-BE49-F238E27FC236}">
                <a16:creationId xmlns:a16="http://schemas.microsoft.com/office/drawing/2014/main" id="{20994259-42E4-EBB8-F9B1-D5D6651E3440}"/>
              </a:ext>
            </a:extLst>
          </p:cNvPr>
          <p:cNvSpPr txBox="1"/>
          <p:nvPr/>
        </p:nvSpPr>
        <p:spPr>
          <a:xfrm>
            <a:off x="4360291" y="1689806"/>
            <a:ext cx="44287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Generados a través de un script para cubrir clases no representadas en datos públicos</a:t>
            </a:r>
            <a:endParaRPr sz="105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Google Shape;4286;p96">
            <a:extLst>
              <a:ext uri="{FF2B5EF4-FFF2-40B4-BE49-F238E27FC236}">
                <a16:creationId xmlns:a16="http://schemas.microsoft.com/office/drawing/2014/main" id="{0B3F278E-3455-0AA8-65E1-B96CF60D1566}"/>
              </a:ext>
            </a:extLst>
          </p:cNvPr>
          <p:cNvSpPr txBox="1"/>
          <p:nvPr/>
        </p:nvSpPr>
        <p:spPr>
          <a:xfrm>
            <a:off x="4360291" y="1396874"/>
            <a:ext cx="4428700" cy="292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C963A"/>
                </a:solidFill>
                <a:latin typeface="Poppins"/>
                <a:ea typeface="Poppins"/>
                <a:cs typeface="Poppins"/>
                <a:sym typeface="Poppins"/>
              </a:rPr>
              <a:t>Dataset sintético </a:t>
            </a:r>
            <a:endParaRPr dirty="0">
              <a:solidFill>
                <a:srgbClr val="FC963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0D2DACB-083B-52B4-765A-678256DCB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458" y="2290774"/>
            <a:ext cx="2398139" cy="2398139"/>
          </a:xfrm>
          <a:prstGeom prst="rect">
            <a:avLst/>
          </a:prstGeom>
        </p:spPr>
      </p:pic>
      <p:sp>
        <p:nvSpPr>
          <p:cNvPr id="18" name="Plus Sign 17">
            <a:extLst>
              <a:ext uri="{FF2B5EF4-FFF2-40B4-BE49-F238E27FC236}">
                <a16:creationId xmlns:a16="http://schemas.microsoft.com/office/drawing/2014/main" id="{96132092-EAAE-EF88-7726-133DDC793F60}"/>
              </a:ext>
            </a:extLst>
          </p:cNvPr>
          <p:cNvSpPr/>
          <p:nvPr/>
        </p:nvSpPr>
        <p:spPr>
          <a:xfrm>
            <a:off x="3783722" y="2976840"/>
            <a:ext cx="576569" cy="513001"/>
          </a:xfrm>
          <a:prstGeom prst="mathPlus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2190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0EC3AE-1B59-ED4C-F1E5-BEB0D5296E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497B0302-D3F0-71EA-2E53-ACBF374B5F11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9874264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4. Entrenamiento de </a:t>
            </a:r>
            <a:r>
              <a:rPr lang="es-ES" sz="2800" dirty="0">
                <a:solidFill>
                  <a:srgbClr val="09613B"/>
                </a:solidFill>
                <a:latin typeface="Montserrat ExtraBold" panose="00000900000000000000" pitchFamily="2" charset="0"/>
              </a:rPr>
              <a:t>YOLO</a:t>
            </a:r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 y resultados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74DAEF-AA37-C633-FFE7-D9BBC16CCE47}"/>
              </a:ext>
            </a:extLst>
          </p:cNvPr>
          <p:cNvSpPr txBox="1"/>
          <p:nvPr/>
        </p:nvSpPr>
        <p:spPr>
          <a:xfrm>
            <a:off x="0" y="983132"/>
            <a:ext cx="9143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latin typeface="Poppins" panose="00000500000000000000" pitchFamily="2" charset="0"/>
                <a:cs typeface="Poppins" panose="00000500000000000000" pitchFamily="2" charset="0"/>
              </a:rPr>
              <a:t>Entrenamiento y resultados</a:t>
            </a:r>
            <a:endParaRPr lang="es-ES_tradnl" sz="16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Flowchart: Stored Data 1">
            <a:extLst>
              <a:ext uri="{FF2B5EF4-FFF2-40B4-BE49-F238E27FC236}">
                <a16:creationId xmlns:a16="http://schemas.microsoft.com/office/drawing/2014/main" id="{F137F4B6-E9DA-89E6-7E32-76B7B3432152}"/>
              </a:ext>
            </a:extLst>
          </p:cNvPr>
          <p:cNvSpPr/>
          <p:nvPr/>
        </p:nvSpPr>
        <p:spPr>
          <a:xfrm rot="9723139">
            <a:off x="-2295995" y="3025286"/>
            <a:ext cx="2847372" cy="4381018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3B2E5C-33EE-7E11-4413-E858399D6E29}"/>
              </a:ext>
            </a:extLst>
          </p:cNvPr>
          <p:cNvSpPr txBox="1"/>
          <p:nvPr/>
        </p:nvSpPr>
        <p:spPr>
          <a:xfrm>
            <a:off x="443598" y="1563821"/>
            <a:ext cx="3173821" cy="3243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50" dirty="0">
                <a:latin typeface="Poppins" panose="00000500000000000000" pitchFamily="2" charset="0"/>
                <a:cs typeface="Poppins" panose="00000500000000000000" pitchFamily="2" charset="0"/>
              </a:rPr>
              <a:t>Se </a:t>
            </a:r>
            <a:r>
              <a:rPr lang="es-ES" sz="1050" b="1" dirty="0">
                <a:latin typeface="Poppins" panose="00000500000000000000" pitchFamily="2" charset="0"/>
                <a:cs typeface="Poppins" panose="00000500000000000000" pitchFamily="2" charset="0"/>
              </a:rPr>
              <a:t>entrenaron 3 modelos </a:t>
            </a:r>
            <a:r>
              <a:rPr lang="es-ES" sz="1050" dirty="0">
                <a:latin typeface="Poppins" panose="00000500000000000000" pitchFamily="2" charset="0"/>
                <a:cs typeface="Poppins" panose="00000500000000000000" pitchFamily="2" charset="0"/>
              </a:rPr>
              <a:t>de</a:t>
            </a:r>
            <a:r>
              <a:rPr lang="es-ES" sz="1050" b="1" dirty="0">
                <a:latin typeface="Poppins" panose="00000500000000000000" pitchFamily="2" charset="0"/>
                <a:cs typeface="Poppins" panose="00000500000000000000" pitchFamily="2" charset="0"/>
              </a:rPr>
              <a:t> detección de ingredientes en la nevera, </a:t>
            </a:r>
            <a:r>
              <a:rPr lang="es-ES" sz="1050" dirty="0">
                <a:latin typeface="Poppins" panose="00000500000000000000" pitchFamily="2" charset="0"/>
                <a:cs typeface="Poppins" panose="00000500000000000000" pitchFamily="2" charset="0"/>
              </a:rPr>
              <a:t>siendo el tercero el mejor y definitivo con las siguientes características:</a:t>
            </a:r>
          </a:p>
          <a:p>
            <a:endParaRPr lang="es-ES" sz="105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050" b="1" dirty="0">
                <a:latin typeface="Poppins" panose="00000500000000000000" pitchFamily="2" charset="0"/>
                <a:cs typeface="Poppins" panose="00000500000000000000" pitchFamily="2" charset="0"/>
              </a:rPr>
              <a:t>2.6 millones de parámetros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050" dirty="0">
                <a:latin typeface="Poppins" panose="00000500000000000000" pitchFamily="2" charset="0"/>
                <a:cs typeface="Poppins" panose="00000500000000000000" pitchFamily="2" charset="0"/>
              </a:rPr>
              <a:t>Entrenado con </a:t>
            </a:r>
            <a:r>
              <a:rPr lang="es-ES" sz="1050" b="1" dirty="0" err="1">
                <a:latin typeface="Poppins" panose="00000500000000000000" pitchFamily="2" charset="0"/>
                <a:cs typeface="Poppins" panose="00000500000000000000" pitchFamily="2" charset="0"/>
              </a:rPr>
              <a:t>dataset</a:t>
            </a:r>
            <a:r>
              <a:rPr lang="es-ES" sz="1050" b="1" dirty="0">
                <a:latin typeface="Poppins" panose="00000500000000000000" pitchFamily="2" charset="0"/>
                <a:cs typeface="Poppins" panose="00000500000000000000" pitchFamily="2" charset="0"/>
              </a:rPr>
              <a:t> mixto </a:t>
            </a:r>
            <a:r>
              <a:rPr lang="es-ES" sz="1050" dirty="0">
                <a:latin typeface="Poppins" panose="00000500000000000000" pitchFamily="2" charset="0"/>
                <a:cs typeface="Poppins" panose="00000500000000000000" pitchFamily="2" charset="0"/>
              </a:rPr>
              <a:t>(sintético + público) con 100 épocas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050" dirty="0">
                <a:latin typeface="Poppins" panose="00000500000000000000" pitchFamily="2" charset="0"/>
                <a:cs typeface="Poppins" panose="00000500000000000000" pitchFamily="2" charset="0"/>
              </a:rPr>
              <a:t>6.5 millones de operaciones por imagen 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050" dirty="0">
                <a:latin typeface="Poppins" panose="00000500000000000000" pitchFamily="2" charset="0"/>
                <a:cs typeface="Poppins" panose="00000500000000000000" pitchFamily="2" charset="0"/>
              </a:rPr>
              <a:t>181 capas de convoluciones, normalizaciones y capas de activación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050" dirty="0">
                <a:latin typeface="Poppins" panose="00000500000000000000" pitchFamily="2" charset="0"/>
                <a:cs typeface="Poppins" panose="00000500000000000000" pitchFamily="2" charset="0"/>
              </a:rPr>
              <a:t>Muy buenos resultados con </a:t>
            </a:r>
            <a:r>
              <a:rPr lang="es-ES" sz="1050" b="1" dirty="0">
                <a:latin typeface="Poppins" panose="00000500000000000000" pitchFamily="2" charset="0"/>
                <a:cs typeface="Poppins" panose="00000500000000000000" pitchFamily="2" charset="0"/>
              </a:rPr>
              <a:t>0.96 de precisión </a:t>
            </a:r>
            <a:r>
              <a:rPr lang="es-ES" sz="1050" dirty="0">
                <a:latin typeface="Poppins" panose="00000500000000000000" pitchFamily="2" charset="0"/>
                <a:cs typeface="Poppins" panose="00000500000000000000" pitchFamily="2" charset="0"/>
              </a:rPr>
              <a:t>y </a:t>
            </a:r>
            <a:r>
              <a:rPr lang="es-ES" sz="1050" b="1" dirty="0">
                <a:latin typeface="Poppins" panose="00000500000000000000" pitchFamily="2" charset="0"/>
                <a:cs typeface="Poppins" panose="00000500000000000000" pitchFamily="2" charset="0"/>
              </a:rPr>
              <a:t>mAP50-95 </a:t>
            </a:r>
            <a:r>
              <a:rPr lang="es-ES" sz="1050" dirty="0">
                <a:latin typeface="Poppins" panose="00000500000000000000" pitchFamily="2" charset="0"/>
                <a:cs typeface="Poppins" panose="00000500000000000000" pitchFamily="2" charset="0"/>
              </a:rPr>
              <a:t>de </a:t>
            </a:r>
            <a:r>
              <a:rPr lang="es-ES" sz="1050" b="1" dirty="0">
                <a:latin typeface="Poppins" panose="00000500000000000000" pitchFamily="2" charset="0"/>
                <a:cs typeface="Poppins" panose="00000500000000000000" pitchFamily="2" charset="0"/>
              </a:rPr>
              <a:t>0.83 </a:t>
            </a:r>
            <a:r>
              <a:rPr lang="es-ES" sz="1050" dirty="0">
                <a:latin typeface="Poppins" panose="00000500000000000000" pitchFamily="2" charset="0"/>
                <a:cs typeface="Poppins" panose="00000500000000000000" pitchFamily="2" charset="0"/>
              </a:rPr>
              <a:t>superando referencias de literatura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05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F2DFEA-74D9-FD7C-A426-20172E54E0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8035" y="1563821"/>
            <a:ext cx="5338562" cy="3125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929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9CB1E8-E327-A18A-530F-29BDA72A65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9F0D5CBE-2D58-0C1A-0959-EB05878BAD90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9874264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4. Entrenamiento de </a:t>
            </a:r>
            <a:r>
              <a:rPr lang="es-ES" sz="2800" dirty="0">
                <a:solidFill>
                  <a:srgbClr val="09613B"/>
                </a:solidFill>
                <a:latin typeface="Montserrat ExtraBold" panose="00000900000000000000" pitchFamily="2" charset="0"/>
              </a:rPr>
              <a:t>NLP</a:t>
            </a:r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 y resultados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935845-748F-2D86-1572-A9BB40814D07}"/>
              </a:ext>
            </a:extLst>
          </p:cNvPr>
          <p:cNvSpPr txBox="1"/>
          <p:nvPr/>
        </p:nvSpPr>
        <p:spPr>
          <a:xfrm>
            <a:off x="0" y="983132"/>
            <a:ext cx="91439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latin typeface="Poppins" panose="00000500000000000000" pitchFamily="2" charset="0"/>
                <a:cs typeface="Poppins" panose="00000500000000000000" pitchFamily="2" charset="0"/>
              </a:rPr>
              <a:t>Entrenamiento y resultados</a:t>
            </a:r>
            <a:endParaRPr lang="es-ES_tradnl" sz="16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Flowchart: Stored Data 1">
            <a:extLst>
              <a:ext uri="{FF2B5EF4-FFF2-40B4-BE49-F238E27FC236}">
                <a16:creationId xmlns:a16="http://schemas.microsoft.com/office/drawing/2014/main" id="{8B0DF407-CB45-EB5E-38B4-7AEC5F5EA905}"/>
              </a:ext>
            </a:extLst>
          </p:cNvPr>
          <p:cNvSpPr/>
          <p:nvPr/>
        </p:nvSpPr>
        <p:spPr>
          <a:xfrm rot="9723139">
            <a:off x="-2295995" y="3025286"/>
            <a:ext cx="2847372" cy="4381018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14E448-38DC-880A-95F7-B764110229F5}"/>
              </a:ext>
            </a:extLst>
          </p:cNvPr>
          <p:cNvSpPr txBox="1"/>
          <p:nvPr/>
        </p:nvSpPr>
        <p:spPr>
          <a:xfrm>
            <a:off x="463695" y="1481872"/>
            <a:ext cx="4248981" cy="3223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>
                <a:latin typeface="Poppins" panose="00000500000000000000" pitchFamily="2" charset="0"/>
                <a:cs typeface="Poppins" panose="00000500000000000000" pitchFamily="2" charset="0"/>
              </a:rPr>
              <a:t>Se ha entrenado </a:t>
            </a:r>
            <a:r>
              <a:rPr lang="es-ES" sz="1100" b="1" dirty="0">
                <a:latin typeface="Poppins" panose="00000500000000000000" pitchFamily="2" charset="0"/>
                <a:cs typeface="Poppins" panose="00000500000000000000" pitchFamily="2" charset="0"/>
              </a:rPr>
              <a:t>un modelo de lenguaje </a:t>
            </a:r>
            <a:r>
              <a:rPr lang="es-ES" sz="1100" dirty="0">
                <a:latin typeface="Poppins" panose="00000500000000000000" pitchFamily="2" charset="0"/>
                <a:cs typeface="Poppins" panose="00000500000000000000" pitchFamily="2" charset="0"/>
              </a:rPr>
              <a:t>capaz de </a:t>
            </a:r>
            <a:r>
              <a:rPr lang="es-ES_tradnl" sz="1100" dirty="0">
                <a:latin typeface="Poppins" panose="00000500000000000000" pitchFamily="2" charset="0"/>
                <a:cs typeface="Poppins" panose="00000500000000000000" pitchFamily="2" charset="0"/>
              </a:rPr>
              <a:t>detectar síntomas a partir de descripciones breves del usuario e </a:t>
            </a:r>
            <a:r>
              <a:rPr lang="es-ES_tradnl" sz="1100" b="1" dirty="0">
                <a:latin typeface="Poppins" panose="00000500000000000000" pitchFamily="2" charset="0"/>
                <a:cs typeface="Poppins" panose="00000500000000000000" pitchFamily="2" charset="0"/>
              </a:rPr>
              <a:t>inferir posibles deficiencias nutricionales</a:t>
            </a:r>
          </a:p>
          <a:p>
            <a:endParaRPr lang="es-ES" sz="1100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100" b="1" dirty="0" err="1">
                <a:latin typeface="Poppins" panose="00000500000000000000" pitchFamily="2" charset="0"/>
                <a:cs typeface="Poppins" panose="00000500000000000000" pitchFamily="2" charset="0"/>
              </a:rPr>
              <a:t>Dataset</a:t>
            </a:r>
            <a:r>
              <a:rPr lang="es-ES" sz="1100" b="1" dirty="0">
                <a:latin typeface="Poppins" panose="00000500000000000000" pitchFamily="2" charset="0"/>
                <a:cs typeface="Poppins" panose="00000500000000000000" pitchFamily="2" charset="0"/>
              </a:rPr>
              <a:t>: </a:t>
            </a:r>
            <a:r>
              <a:rPr lang="es-ES" sz="1100" dirty="0">
                <a:latin typeface="Poppins" panose="00000500000000000000" pitchFamily="2" charset="0"/>
                <a:cs typeface="Poppins" panose="00000500000000000000" pitchFamily="2" charset="0"/>
              </a:rPr>
              <a:t>construido a través de compilaciones médicas y ejemplos sintéticos generados abarcando 38 síntomas diferentes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100" dirty="0">
                <a:latin typeface="Poppins" panose="00000500000000000000" pitchFamily="2" charset="0"/>
                <a:cs typeface="Poppins" panose="00000500000000000000" pitchFamily="2" charset="0"/>
              </a:rPr>
              <a:t>Entrenado con una división del 72.25%, 12.75% y 15% de entrenamiento, validación y test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100" b="1" dirty="0">
                <a:latin typeface="Poppins" panose="00000500000000000000" pitchFamily="2" charset="0"/>
                <a:cs typeface="Poppins" panose="00000500000000000000" pitchFamily="2" charset="0"/>
              </a:rPr>
              <a:t>Resultados muy buenos: </a:t>
            </a:r>
            <a:r>
              <a:rPr lang="es-ES" sz="1100" dirty="0">
                <a:latin typeface="Poppins" panose="00000500000000000000" pitchFamily="2" charset="0"/>
                <a:cs typeface="Poppins" panose="00000500000000000000" pitchFamily="2" charset="0"/>
              </a:rPr>
              <a:t>métricas de </a:t>
            </a:r>
            <a:r>
              <a:rPr lang="es-ES" sz="1100" dirty="0" err="1">
                <a:latin typeface="Poppins" panose="00000500000000000000" pitchFamily="2" charset="0"/>
                <a:cs typeface="Poppins" panose="00000500000000000000" pitchFamily="2" charset="0"/>
              </a:rPr>
              <a:t>accuracy</a:t>
            </a:r>
            <a:r>
              <a:rPr lang="es-ES" sz="1100" dirty="0">
                <a:latin typeface="Poppins" panose="00000500000000000000" pitchFamily="2" charset="0"/>
                <a:cs typeface="Poppins" panose="00000500000000000000" pitchFamily="2" charset="0"/>
              </a:rPr>
              <a:t> y F1 muy cercanas al 1 (0.97) con una matriz de confusión casi perfecta sin fallos. </a:t>
            </a:r>
            <a:r>
              <a:rPr lang="es-ES" sz="1100" b="1" dirty="0">
                <a:latin typeface="Poppins" panose="00000500000000000000" pitchFamily="2" charset="0"/>
                <a:cs typeface="Poppins" panose="00000500000000000000" pitchFamily="2" charset="0"/>
              </a:rPr>
              <a:t>Riesgo de data </a:t>
            </a:r>
            <a:r>
              <a:rPr lang="es-ES" sz="1100" b="1" dirty="0" err="1">
                <a:latin typeface="Poppins" panose="00000500000000000000" pitchFamily="2" charset="0"/>
                <a:cs typeface="Poppins" panose="00000500000000000000" pitchFamily="2" charset="0"/>
              </a:rPr>
              <a:t>leakage</a:t>
            </a:r>
            <a:endParaRPr lang="es-ES" sz="1100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1100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1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E259C4-04A1-D1BD-1B17-95D177AA8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1445" y="1367531"/>
            <a:ext cx="3868860" cy="34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249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1E4895-9826-8291-F092-FFF45DB31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1723E0BB-BA1C-CEFC-77E2-5900B6BF1546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5. Demostración de uso de la aplicación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pic>
        <p:nvPicPr>
          <p:cNvPr id="5" name="Picture 4" descr="A refrigerator full of food&#10;&#10;AI-generated content may be incorrect.">
            <a:extLst>
              <a:ext uri="{FF2B5EF4-FFF2-40B4-BE49-F238E27FC236}">
                <a16:creationId xmlns:a16="http://schemas.microsoft.com/office/drawing/2014/main" id="{CA83FD1A-188D-C31B-7334-D728CDA80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99" y="1221166"/>
            <a:ext cx="2357714" cy="31436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62ED91-A834-C9EA-78C2-AF64451A79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823" y="1221165"/>
            <a:ext cx="2357714" cy="314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721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A8A09-3284-6021-4F0F-CF1985C9F0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6DF6FCFD-6E1D-7218-C9D7-C73A0006F9C1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6. Conclusiones y futuras mejoras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" name="Google Shape;2797;p67">
            <a:extLst>
              <a:ext uri="{FF2B5EF4-FFF2-40B4-BE49-F238E27FC236}">
                <a16:creationId xmlns:a16="http://schemas.microsoft.com/office/drawing/2014/main" id="{693D0C91-C9D3-93C9-A585-E93ECDD70E8D}"/>
              </a:ext>
            </a:extLst>
          </p:cNvPr>
          <p:cNvSpPr txBox="1">
            <a:spLocks/>
          </p:cNvSpPr>
          <p:nvPr/>
        </p:nvSpPr>
        <p:spPr>
          <a:xfrm>
            <a:off x="372118" y="1103608"/>
            <a:ext cx="830649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_tradnl" sz="1200" b="1" dirty="0" err="1">
                <a:latin typeface="Poppins" panose="00000500000000000000" pitchFamily="2" charset="0"/>
                <a:cs typeface="Poppins" panose="00000500000000000000" pitchFamily="2" charset="0"/>
              </a:rPr>
              <a:t>HealthBite</a:t>
            </a:r>
            <a:r>
              <a:rPr lang="es-ES_tradnl" sz="1200" dirty="0">
                <a:latin typeface="Poppins" panose="00000500000000000000" pitchFamily="2" charset="0"/>
                <a:cs typeface="Poppins" panose="00000500000000000000" pitchFamily="2" charset="0"/>
              </a:rPr>
              <a:t> es una prueba de concepto sólida que demuestra cómo la </a:t>
            </a:r>
            <a:r>
              <a:rPr lang="es-ES_tradnl" sz="1200" b="1" dirty="0">
                <a:latin typeface="Poppins" panose="00000500000000000000" pitchFamily="2" charset="0"/>
                <a:cs typeface="Poppins" panose="00000500000000000000" pitchFamily="2" charset="0"/>
              </a:rPr>
              <a:t>inteligencia artificial </a:t>
            </a:r>
            <a:r>
              <a:rPr lang="es-ES_tradnl" sz="1200" dirty="0">
                <a:latin typeface="Poppins" panose="00000500000000000000" pitchFamily="2" charset="0"/>
                <a:cs typeface="Poppins" panose="00000500000000000000" pitchFamily="2" charset="0"/>
              </a:rPr>
              <a:t>puede aplicarse de forma innovadora a la </a:t>
            </a:r>
            <a:r>
              <a:rPr lang="es-ES_tradnl" sz="1200" b="1" dirty="0">
                <a:latin typeface="Poppins" panose="00000500000000000000" pitchFamily="2" charset="0"/>
                <a:cs typeface="Poppins" panose="00000500000000000000" pitchFamily="2" charset="0"/>
              </a:rPr>
              <a:t>nutrición personalizada, la sostenibilidad y la salud preventiva</a:t>
            </a:r>
            <a:endParaRPr lang="es-ES_tradnl" sz="12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90D6069-B0DF-2ABD-EDB5-1822B75156AC}"/>
              </a:ext>
            </a:extLst>
          </p:cNvPr>
          <p:cNvSpPr txBox="1"/>
          <p:nvPr/>
        </p:nvSpPr>
        <p:spPr>
          <a:xfrm>
            <a:off x="1532238" y="1739719"/>
            <a:ext cx="71463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1200" dirty="0">
                <a:latin typeface="Poppins" panose="00000500000000000000" pitchFamily="2" charset="0"/>
                <a:cs typeface="Poppins" panose="00000500000000000000" pitchFamily="2" charset="0"/>
              </a:rPr>
              <a:t>Modelo de lenguaje capaz de inferir deficiencias nutricionales a partir del estado físico/anímico. Permitiendo enfoque de salud preventiva</a:t>
            </a:r>
          </a:p>
        </p:txBody>
      </p:sp>
      <p:sp>
        <p:nvSpPr>
          <p:cNvPr id="30" name="Google Shape;2804;p67">
            <a:extLst>
              <a:ext uri="{FF2B5EF4-FFF2-40B4-BE49-F238E27FC236}">
                <a16:creationId xmlns:a16="http://schemas.microsoft.com/office/drawing/2014/main" id="{A97B34DD-4CA5-4166-E9F7-AAB98185589B}"/>
              </a:ext>
            </a:extLst>
          </p:cNvPr>
          <p:cNvSpPr/>
          <p:nvPr/>
        </p:nvSpPr>
        <p:spPr>
          <a:xfrm>
            <a:off x="674325" y="1739719"/>
            <a:ext cx="640943" cy="614296"/>
          </a:xfrm>
          <a:prstGeom prst="roundRect">
            <a:avLst>
              <a:gd name="adj" fmla="val 16667"/>
            </a:avLst>
          </a:prstGeom>
          <a:solidFill>
            <a:srgbClr val="FC96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2804;p67">
            <a:extLst>
              <a:ext uri="{FF2B5EF4-FFF2-40B4-BE49-F238E27FC236}">
                <a16:creationId xmlns:a16="http://schemas.microsoft.com/office/drawing/2014/main" id="{12068C26-84C8-932D-10F3-33CBAEECC583}"/>
              </a:ext>
            </a:extLst>
          </p:cNvPr>
          <p:cNvSpPr/>
          <p:nvPr/>
        </p:nvSpPr>
        <p:spPr>
          <a:xfrm>
            <a:off x="674325" y="2761515"/>
            <a:ext cx="640943" cy="614296"/>
          </a:xfrm>
          <a:prstGeom prst="roundRect">
            <a:avLst>
              <a:gd name="adj" fmla="val 16667"/>
            </a:avLst>
          </a:prstGeom>
          <a:solidFill>
            <a:srgbClr val="0961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804;p67">
            <a:extLst>
              <a:ext uri="{FF2B5EF4-FFF2-40B4-BE49-F238E27FC236}">
                <a16:creationId xmlns:a16="http://schemas.microsoft.com/office/drawing/2014/main" id="{16015C62-299A-775E-8A28-2525B9F3728D}"/>
              </a:ext>
            </a:extLst>
          </p:cNvPr>
          <p:cNvSpPr/>
          <p:nvPr/>
        </p:nvSpPr>
        <p:spPr>
          <a:xfrm>
            <a:off x="674325" y="3891068"/>
            <a:ext cx="640943" cy="614296"/>
          </a:xfrm>
          <a:prstGeom prst="roundRect">
            <a:avLst>
              <a:gd name="adj" fmla="val 16667"/>
            </a:avLst>
          </a:prstGeom>
          <a:solidFill>
            <a:srgbClr val="FC96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4944E47-68F4-FF1F-9114-51B5E5C4DB15}"/>
              </a:ext>
            </a:extLst>
          </p:cNvPr>
          <p:cNvSpPr txBox="1"/>
          <p:nvPr/>
        </p:nvSpPr>
        <p:spPr>
          <a:xfrm>
            <a:off x="1532237" y="2735909"/>
            <a:ext cx="71463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1200" dirty="0">
                <a:latin typeface="Poppins" panose="00000500000000000000" pitchFamily="2" charset="0"/>
                <a:cs typeface="Poppins" panose="00000500000000000000" pitchFamily="2" charset="0"/>
              </a:rPr>
              <a:t>Modelo de visión artificial capaz de detectar ingredientes a través de una fotografía, reduciendo desperdicio alimentario priorizando ingredientes disponibles o rescatando olvidados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BF73DF-A8D2-BDA1-7168-EF09D4954EA7}"/>
              </a:ext>
            </a:extLst>
          </p:cNvPr>
          <p:cNvSpPr txBox="1"/>
          <p:nvPr/>
        </p:nvSpPr>
        <p:spPr>
          <a:xfrm>
            <a:off x="1532237" y="3916765"/>
            <a:ext cx="71463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_tradnl" sz="1200" dirty="0">
                <a:latin typeface="Poppins" panose="00000500000000000000" pitchFamily="2" charset="0"/>
                <a:cs typeface="Poppins" panose="00000500000000000000" pitchFamily="2" charset="0"/>
              </a:rPr>
              <a:t>Modelo LLM con RAG capaz de “razonar” y decidir las mejores recetas, proporcionándole al usuario explicación y motivo detrás de cada una de ellas</a:t>
            </a:r>
          </a:p>
        </p:txBody>
      </p:sp>
    </p:spTree>
    <p:extLst>
      <p:ext uri="{BB962C8B-B14F-4D97-AF65-F5344CB8AC3E}">
        <p14:creationId xmlns:p14="http://schemas.microsoft.com/office/powerpoint/2010/main" val="22135617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39063D-E726-C512-9175-41A7C3C8F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C0E2671A-82F4-60E3-9D37-B653ECAC622A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6. Conclusiones y futuras mejoras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30" name="Flowchart: Stored Data 29">
            <a:extLst>
              <a:ext uri="{FF2B5EF4-FFF2-40B4-BE49-F238E27FC236}">
                <a16:creationId xmlns:a16="http://schemas.microsoft.com/office/drawing/2014/main" id="{3CEF6378-085D-D6CE-ADAB-F6C995E544F6}"/>
              </a:ext>
            </a:extLst>
          </p:cNvPr>
          <p:cNvSpPr/>
          <p:nvPr/>
        </p:nvSpPr>
        <p:spPr>
          <a:xfrm rot="16200000">
            <a:off x="2477102" y="1825970"/>
            <a:ext cx="4116153" cy="9217645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F9B2B1-01DC-8CD3-1084-133C2B8DB41F}"/>
              </a:ext>
            </a:extLst>
          </p:cNvPr>
          <p:cNvSpPr txBox="1"/>
          <p:nvPr/>
        </p:nvSpPr>
        <p:spPr>
          <a:xfrm>
            <a:off x="607634" y="1628709"/>
            <a:ext cx="807031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latin typeface="Poppins" panose="00000500000000000000" pitchFamily="2" charset="0"/>
                <a:cs typeface="Poppins" panose="00000500000000000000" pitchFamily="2" charset="0"/>
              </a:rPr>
              <a:t>Futuras mejoras:</a:t>
            </a:r>
          </a:p>
          <a:p>
            <a:endParaRPr lang="es-ES" b="1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Poppins" panose="00000500000000000000" pitchFamily="2" charset="0"/>
                <a:cs typeface="Poppins" panose="00000500000000000000" pitchFamily="2" charset="0"/>
              </a:rPr>
              <a:t>Ampliar clases de ingredientes que puede detectar el modelo YOLO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Poppins" panose="00000500000000000000" pitchFamily="2" charset="0"/>
                <a:cs typeface="Poppins" panose="00000500000000000000" pitchFamily="2" charset="0"/>
              </a:rPr>
              <a:t>Fortalecer el modelo NLP con datos reales de usuarios al utilizar la aplicación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Poppins" panose="00000500000000000000" pitchFamily="2" charset="0"/>
                <a:cs typeface="Poppins" panose="00000500000000000000" pitchFamily="2" charset="0"/>
              </a:rPr>
              <a:t>Integración de un sistema que recopile datos de usuario en bases de dato SQL y que alimente un </a:t>
            </a:r>
            <a:r>
              <a:rPr lang="es-ES" dirty="0" err="1">
                <a:latin typeface="Poppins" panose="00000500000000000000" pitchFamily="2" charset="0"/>
                <a:cs typeface="Poppins" panose="00000500000000000000" pitchFamily="2" charset="0"/>
              </a:rPr>
              <a:t>dashboard</a:t>
            </a:r>
            <a:r>
              <a:rPr lang="es-ES" dirty="0">
                <a:latin typeface="Poppins" panose="00000500000000000000" pitchFamily="2" charset="0"/>
                <a:cs typeface="Poppins" panose="00000500000000000000" pitchFamily="2" charset="0"/>
              </a:rPr>
              <a:t> que permita monitorizar tendencias de salud a largo plazo.</a:t>
            </a:r>
          </a:p>
        </p:txBody>
      </p:sp>
    </p:spTree>
    <p:extLst>
      <p:ext uri="{BB962C8B-B14F-4D97-AF65-F5344CB8AC3E}">
        <p14:creationId xmlns:p14="http://schemas.microsoft.com/office/powerpoint/2010/main" val="1191739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Stored Data 2">
            <a:extLst>
              <a:ext uri="{FF2B5EF4-FFF2-40B4-BE49-F238E27FC236}">
                <a16:creationId xmlns:a16="http://schemas.microsoft.com/office/drawing/2014/main" id="{5F5054A3-3B6E-770C-D313-9D1BEAB1489E}"/>
              </a:ext>
            </a:extLst>
          </p:cNvPr>
          <p:cNvSpPr/>
          <p:nvPr/>
        </p:nvSpPr>
        <p:spPr>
          <a:xfrm rot="19726035">
            <a:off x="7779581" y="-1010149"/>
            <a:ext cx="3327267" cy="3131880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Flowchart: Stored Data 1">
            <a:extLst>
              <a:ext uri="{FF2B5EF4-FFF2-40B4-BE49-F238E27FC236}">
                <a16:creationId xmlns:a16="http://schemas.microsoft.com/office/drawing/2014/main" id="{45AD1E14-A0D6-DF12-29D5-CF742AC1AB0D}"/>
              </a:ext>
            </a:extLst>
          </p:cNvPr>
          <p:cNvSpPr/>
          <p:nvPr/>
        </p:nvSpPr>
        <p:spPr>
          <a:xfrm rot="19770788">
            <a:off x="7990097" y="-1144483"/>
            <a:ext cx="4126866" cy="2762350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Google Shape;1664;p58">
            <a:extLst>
              <a:ext uri="{FF2B5EF4-FFF2-40B4-BE49-F238E27FC236}">
                <a16:creationId xmlns:a16="http://schemas.microsoft.com/office/drawing/2014/main" id="{22EB7168-8F0D-ADD5-D0C6-2AFA4AE8B8B2}"/>
              </a:ext>
            </a:extLst>
          </p:cNvPr>
          <p:cNvSpPr/>
          <p:nvPr/>
        </p:nvSpPr>
        <p:spPr>
          <a:xfrm>
            <a:off x="508766" y="1321196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000" b="1" dirty="0"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  <a:endParaRPr sz="30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Google Shape;1652;p58">
            <a:extLst>
              <a:ext uri="{FF2B5EF4-FFF2-40B4-BE49-F238E27FC236}">
                <a16:creationId xmlns:a16="http://schemas.microsoft.com/office/drawing/2014/main" id="{0D0E815D-4390-6AC2-9E87-60D541FFFA47}"/>
              </a:ext>
            </a:extLst>
          </p:cNvPr>
          <p:cNvSpPr txBox="1">
            <a:spLocks/>
          </p:cNvSpPr>
          <p:nvPr/>
        </p:nvSpPr>
        <p:spPr>
          <a:xfrm>
            <a:off x="1314041" y="1400923"/>
            <a:ext cx="2851027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600" dirty="0">
                <a:uFill>
                  <a:noFill/>
                </a:uFill>
                <a:latin typeface="Poppins" panose="00000500000000000000" pitchFamily="2" charset="0"/>
                <a:cs typeface="Poppins" panose="00000500000000000000" pitchFamily="2" charset="0"/>
              </a:rPr>
              <a:t>C</a:t>
            </a:r>
            <a:r>
              <a:rPr lang="es-ES_tradnl" sz="1600" dirty="0" err="1">
                <a:uFill>
                  <a:noFill/>
                </a:uFill>
                <a:latin typeface="Poppins" panose="00000500000000000000" pitchFamily="2" charset="0"/>
                <a:cs typeface="Poppins" panose="00000500000000000000" pitchFamily="2" charset="0"/>
              </a:rPr>
              <a:t>ontexto</a:t>
            </a:r>
            <a:r>
              <a:rPr lang="es-ES_tradnl" sz="1600" dirty="0">
                <a:uFill>
                  <a:noFill/>
                </a:uFill>
                <a:latin typeface="Poppins" panose="00000500000000000000" pitchFamily="2" charset="0"/>
                <a:cs typeface="Poppins" panose="00000500000000000000" pitchFamily="2" charset="0"/>
              </a:rPr>
              <a:t> y </a:t>
            </a:r>
            <a:r>
              <a:rPr lang="es-ES_tradnl" sz="1600" dirty="0" err="1">
                <a:uFill>
                  <a:noFill/>
                </a:uFill>
                <a:latin typeface="Poppins" panose="00000500000000000000" pitchFamily="2" charset="0"/>
                <a:cs typeface="Poppins" panose="00000500000000000000" pitchFamily="2" charset="0"/>
              </a:rPr>
              <a:t>jusficación</a:t>
            </a:r>
            <a:r>
              <a:rPr lang="es-ES_tradnl" sz="1600" dirty="0">
                <a:uFill>
                  <a:noFill/>
                </a:uFill>
                <a:latin typeface="Poppins" panose="00000500000000000000" pitchFamily="2" charset="0"/>
                <a:cs typeface="Poppins" panose="00000500000000000000" pitchFamily="2" charset="0"/>
              </a:rPr>
              <a:t> de proyecto</a:t>
            </a:r>
            <a:endParaRPr lang="es-ES_tradnl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Google Shape;1650;p58">
            <a:extLst>
              <a:ext uri="{FF2B5EF4-FFF2-40B4-BE49-F238E27FC236}">
                <a16:creationId xmlns:a16="http://schemas.microsoft.com/office/drawing/2014/main" id="{CB9703D2-2A01-F5B8-7C5B-D38333C924BF}"/>
              </a:ext>
            </a:extLst>
          </p:cNvPr>
          <p:cNvSpPr/>
          <p:nvPr/>
        </p:nvSpPr>
        <p:spPr>
          <a:xfrm>
            <a:off x="4380425" y="1321196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655;p58">
            <a:extLst>
              <a:ext uri="{FF2B5EF4-FFF2-40B4-BE49-F238E27FC236}">
                <a16:creationId xmlns:a16="http://schemas.microsoft.com/office/drawing/2014/main" id="{F27D2885-C330-5A93-BFC9-8DCD15B9F3AB}"/>
              </a:ext>
            </a:extLst>
          </p:cNvPr>
          <p:cNvSpPr txBox="1">
            <a:spLocks/>
          </p:cNvSpPr>
          <p:nvPr/>
        </p:nvSpPr>
        <p:spPr>
          <a:xfrm>
            <a:off x="4366925" y="1399198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3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12" name="Google Shape;596;p53">
            <a:extLst>
              <a:ext uri="{FF2B5EF4-FFF2-40B4-BE49-F238E27FC236}">
                <a16:creationId xmlns:a16="http://schemas.microsoft.com/office/drawing/2014/main" id="{557D7D2D-2F8D-CF2D-6930-D709092B6E35}"/>
              </a:ext>
            </a:extLst>
          </p:cNvPr>
          <p:cNvSpPr txBox="1">
            <a:spLocks/>
          </p:cNvSpPr>
          <p:nvPr/>
        </p:nvSpPr>
        <p:spPr>
          <a:xfrm>
            <a:off x="442329" y="540761"/>
            <a:ext cx="7704000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400" dirty="0">
                <a:solidFill>
                  <a:srgbClr val="FC963A"/>
                </a:solidFill>
                <a:latin typeface="Montserrat ExtraBold" panose="00000900000000000000" pitchFamily="2" charset="0"/>
              </a:rPr>
              <a:t>Tabla de contenidos</a:t>
            </a:r>
            <a:endParaRPr lang="es-ES_tradnl" sz="24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13" name="Google Shape;1652;p58">
            <a:extLst>
              <a:ext uri="{FF2B5EF4-FFF2-40B4-BE49-F238E27FC236}">
                <a16:creationId xmlns:a16="http://schemas.microsoft.com/office/drawing/2014/main" id="{94E55AAA-A9DF-D9D6-D370-5499DAA37CFE}"/>
              </a:ext>
            </a:extLst>
          </p:cNvPr>
          <p:cNvSpPr txBox="1">
            <a:spLocks/>
          </p:cNvSpPr>
          <p:nvPr/>
        </p:nvSpPr>
        <p:spPr>
          <a:xfrm>
            <a:off x="5128325" y="1378040"/>
            <a:ext cx="306638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600" dirty="0">
                <a:uFill>
                  <a:noFill/>
                </a:uFill>
                <a:latin typeface="Poppins" panose="00000500000000000000" pitchFamily="2" charset="0"/>
                <a:cs typeface="Poppins" panose="00000500000000000000" pitchFamily="2" charset="0"/>
              </a:rPr>
              <a:t>Objetivo del proyecto</a:t>
            </a:r>
            <a:endParaRPr lang="es-ES_tradnl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Google Shape;1664;p58">
            <a:extLst>
              <a:ext uri="{FF2B5EF4-FFF2-40B4-BE49-F238E27FC236}">
                <a16:creationId xmlns:a16="http://schemas.microsoft.com/office/drawing/2014/main" id="{18039435-7292-21B3-1879-ADAE3DA38290}"/>
              </a:ext>
            </a:extLst>
          </p:cNvPr>
          <p:cNvSpPr/>
          <p:nvPr/>
        </p:nvSpPr>
        <p:spPr>
          <a:xfrm>
            <a:off x="522266" y="2425821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Google Shape;1652;p58">
            <a:extLst>
              <a:ext uri="{FF2B5EF4-FFF2-40B4-BE49-F238E27FC236}">
                <a16:creationId xmlns:a16="http://schemas.microsoft.com/office/drawing/2014/main" id="{DAA50733-F90D-376F-FD24-CBDA7D2DA487}"/>
              </a:ext>
            </a:extLst>
          </p:cNvPr>
          <p:cNvSpPr txBox="1">
            <a:spLocks/>
          </p:cNvSpPr>
          <p:nvPr/>
        </p:nvSpPr>
        <p:spPr>
          <a:xfrm>
            <a:off x="1327541" y="2505548"/>
            <a:ext cx="306638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600" dirty="0">
                <a:uFill>
                  <a:noFill/>
                </a:uFill>
                <a:latin typeface="Poppins" panose="00000500000000000000" pitchFamily="2" charset="0"/>
                <a:cs typeface="Poppins" panose="00000500000000000000" pitchFamily="2" charset="0"/>
              </a:rPr>
              <a:t>Flujo de la aplicación</a:t>
            </a:r>
            <a:endParaRPr lang="es-ES_tradnl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6" name="Google Shape;1650;p58">
            <a:extLst>
              <a:ext uri="{FF2B5EF4-FFF2-40B4-BE49-F238E27FC236}">
                <a16:creationId xmlns:a16="http://schemas.microsoft.com/office/drawing/2014/main" id="{77B10954-A3D4-2D4A-0960-F3EA8FEDA797}"/>
              </a:ext>
            </a:extLst>
          </p:cNvPr>
          <p:cNvSpPr/>
          <p:nvPr/>
        </p:nvSpPr>
        <p:spPr>
          <a:xfrm>
            <a:off x="4393925" y="2425821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" name="Google Shape;1655;p58">
            <a:extLst>
              <a:ext uri="{FF2B5EF4-FFF2-40B4-BE49-F238E27FC236}">
                <a16:creationId xmlns:a16="http://schemas.microsoft.com/office/drawing/2014/main" id="{BBF71232-3BAB-38A5-3A9D-7EFFB2B87870}"/>
              </a:ext>
            </a:extLst>
          </p:cNvPr>
          <p:cNvSpPr txBox="1">
            <a:spLocks/>
          </p:cNvSpPr>
          <p:nvPr/>
        </p:nvSpPr>
        <p:spPr>
          <a:xfrm>
            <a:off x="4380425" y="2503823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3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04</a:t>
            </a:r>
          </a:p>
        </p:txBody>
      </p:sp>
      <p:sp>
        <p:nvSpPr>
          <p:cNvPr id="18" name="Google Shape;1664;p58">
            <a:extLst>
              <a:ext uri="{FF2B5EF4-FFF2-40B4-BE49-F238E27FC236}">
                <a16:creationId xmlns:a16="http://schemas.microsoft.com/office/drawing/2014/main" id="{3747C782-D91E-2242-4C13-39482ED9AED9}"/>
              </a:ext>
            </a:extLst>
          </p:cNvPr>
          <p:cNvSpPr/>
          <p:nvPr/>
        </p:nvSpPr>
        <p:spPr>
          <a:xfrm>
            <a:off x="522266" y="3686446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9" name="Google Shape;1652;p58">
            <a:extLst>
              <a:ext uri="{FF2B5EF4-FFF2-40B4-BE49-F238E27FC236}">
                <a16:creationId xmlns:a16="http://schemas.microsoft.com/office/drawing/2014/main" id="{C0DA22BA-2BCE-2CA3-74C5-727E7BA2EA13}"/>
              </a:ext>
            </a:extLst>
          </p:cNvPr>
          <p:cNvSpPr txBox="1">
            <a:spLocks/>
          </p:cNvSpPr>
          <p:nvPr/>
        </p:nvSpPr>
        <p:spPr>
          <a:xfrm>
            <a:off x="1327541" y="3766173"/>
            <a:ext cx="306638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600" dirty="0">
                <a:uFill>
                  <a:noFill/>
                </a:uFill>
                <a:latin typeface="Poppins" panose="00000500000000000000" pitchFamily="2" charset="0"/>
                <a:cs typeface="Poppins" panose="00000500000000000000" pitchFamily="2" charset="0"/>
              </a:rPr>
              <a:t>Demostración de uso de la aplicación</a:t>
            </a:r>
            <a:endParaRPr lang="es-ES_tradnl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3" name="Google Shape;1655;p58">
            <a:extLst>
              <a:ext uri="{FF2B5EF4-FFF2-40B4-BE49-F238E27FC236}">
                <a16:creationId xmlns:a16="http://schemas.microsoft.com/office/drawing/2014/main" id="{AD8BD0FD-3024-1775-5CFA-45E653DD1061}"/>
              </a:ext>
            </a:extLst>
          </p:cNvPr>
          <p:cNvSpPr txBox="1">
            <a:spLocks/>
          </p:cNvSpPr>
          <p:nvPr/>
        </p:nvSpPr>
        <p:spPr>
          <a:xfrm>
            <a:off x="508766" y="2503823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3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  <p:sp>
        <p:nvSpPr>
          <p:cNvPr id="24" name="Google Shape;1655;p58">
            <a:extLst>
              <a:ext uri="{FF2B5EF4-FFF2-40B4-BE49-F238E27FC236}">
                <a16:creationId xmlns:a16="http://schemas.microsoft.com/office/drawing/2014/main" id="{24863DDF-82AD-D095-2752-B8D378BC6C73}"/>
              </a:ext>
            </a:extLst>
          </p:cNvPr>
          <p:cNvSpPr txBox="1">
            <a:spLocks/>
          </p:cNvSpPr>
          <p:nvPr/>
        </p:nvSpPr>
        <p:spPr>
          <a:xfrm>
            <a:off x="495266" y="3764448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3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05</a:t>
            </a:r>
          </a:p>
        </p:txBody>
      </p:sp>
      <p:sp>
        <p:nvSpPr>
          <p:cNvPr id="25" name="Google Shape;1652;p58">
            <a:extLst>
              <a:ext uri="{FF2B5EF4-FFF2-40B4-BE49-F238E27FC236}">
                <a16:creationId xmlns:a16="http://schemas.microsoft.com/office/drawing/2014/main" id="{92F7B1A2-6684-C8B5-CAA1-94745543F4C9}"/>
              </a:ext>
            </a:extLst>
          </p:cNvPr>
          <p:cNvSpPr txBox="1">
            <a:spLocks/>
          </p:cNvSpPr>
          <p:nvPr/>
        </p:nvSpPr>
        <p:spPr>
          <a:xfrm>
            <a:off x="5141824" y="2503821"/>
            <a:ext cx="2730329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600" dirty="0">
                <a:uFill>
                  <a:noFill/>
                </a:uFill>
                <a:latin typeface="Poppins" panose="00000500000000000000" pitchFamily="2" charset="0"/>
                <a:cs typeface="Poppins" panose="00000500000000000000" pitchFamily="2" charset="0"/>
              </a:rPr>
              <a:t>Entrenamiento de modelos y resultados</a:t>
            </a:r>
            <a:endParaRPr lang="es-ES_tradnl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Google Shape;1664;p58">
            <a:extLst>
              <a:ext uri="{FF2B5EF4-FFF2-40B4-BE49-F238E27FC236}">
                <a16:creationId xmlns:a16="http://schemas.microsoft.com/office/drawing/2014/main" id="{606AFE1D-2D19-E00E-F224-F2A19EBFA3D4}"/>
              </a:ext>
            </a:extLst>
          </p:cNvPr>
          <p:cNvSpPr/>
          <p:nvPr/>
        </p:nvSpPr>
        <p:spPr>
          <a:xfrm>
            <a:off x="4407425" y="3686446"/>
            <a:ext cx="720900" cy="68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7" name="Google Shape;1652;p58">
            <a:extLst>
              <a:ext uri="{FF2B5EF4-FFF2-40B4-BE49-F238E27FC236}">
                <a16:creationId xmlns:a16="http://schemas.microsoft.com/office/drawing/2014/main" id="{E0B8915D-6F85-CE59-5E94-65CBAE4DBC8D}"/>
              </a:ext>
            </a:extLst>
          </p:cNvPr>
          <p:cNvSpPr txBox="1">
            <a:spLocks/>
          </p:cNvSpPr>
          <p:nvPr/>
        </p:nvSpPr>
        <p:spPr>
          <a:xfrm>
            <a:off x="5212700" y="3766173"/>
            <a:ext cx="3066384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1600" dirty="0">
                <a:uFill>
                  <a:noFill/>
                </a:uFill>
                <a:latin typeface="Poppins" panose="00000500000000000000" pitchFamily="2" charset="0"/>
                <a:cs typeface="Poppins" panose="00000500000000000000" pitchFamily="2" charset="0"/>
              </a:rPr>
              <a:t>Conclusiones y futuras mejoras</a:t>
            </a:r>
            <a:endParaRPr lang="es-ES_tradnl" sz="16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8" name="Google Shape;1655;p58">
            <a:extLst>
              <a:ext uri="{FF2B5EF4-FFF2-40B4-BE49-F238E27FC236}">
                <a16:creationId xmlns:a16="http://schemas.microsoft.com/office/drawing/2014/main" id="{5D7667DE-DDFD-1B0B-6A2E-DEE32ECEA7CD}"/>
              </a:ext>
            </a:extLst>
          </p:cNvPr>
          <p:cNvSpPr txBox="1">
            <a:spLocks/>
          </p:cNvSpPr>
          <p:nvPr/>
        </p:nvSpPr>
        <p:spPr>
          <a:xfrm>
            <a:off x="4380425" y="3764448"/>
            <a:ext cx="747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ES" sz="3000" b="1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3165451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6ED4CE-98FC-310E-5864-02637234B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Stored Data 13">
            <a:extLst>
              <a:ext uri="{FF2B5EF4-FFF2-40B4-BE49-F238E27FC236}">
                <a16:creationId xmlns:a16="http://schemas.microsoft.com/office/drawing/2014/main" id="{51EF68FC-1649-2730-1924-8C8151EAD4A6}"/>
              </a:ext>
            </a:extLst>
          </p:cNvPr>
          <p:cNvSpPr/>
          <p:nvPr/>
        </p:nvSpPr>
        <p:spPr>
          <a:xfrm rot="1236345">
            <a:off x="8424188" y="2293364"/>
            <a:ext cx="2814542" cy="4246454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5" name="Flowchart: Stored Data 14">
            <a:extLst>
              <a:ext uri="{FF2B5EF4-FFF2-40B4-BE49-F238E27FC236}">
                <a16:creationId xmlns:a16="http://schemas.microsoft.com/office/drawing/2014/main" id="{DC5D1251-3CBE-B13B-6A91-6C5E6B742E32}"/>
              </a:ext>
            </a:extLst>
          </p:cNvPr>
          <p:cNvSpPr/>
          <p:nvPr/>
        </p:nvSpPr>
        <p:spPr>
          <a:xfrm rot="20624664">
            <a:off x="8469620" y="-1020340"/>
            <a:ext cx="2814542" cy="4246454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96" name="Google Shape;596;p53">
            <a:extLst>
              <a:ext uri="{FF2B5EF4-FFF2-40B4-BE49-F238E27FC236}">
                <a16:creationId xmlns:a16="http://schemas.microsoft.com/office/drawing/2014/main" id="{0589ECBF-94D5-40DC-8FB8-1BA1E27246A7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1. Contexto y justificación del proyecto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3" name="Google Shape;3604;p83">
            <a:extLst>
              <a:ext uri="{FF2B5EF4-FFF2-40B4-BE49-F238E27FC236}">
                <a16:creationId xmlns:a16="http://schemas.microsoft.com/office/drawing/2014/main" id="{C91B5969-FC1C-640D-AFBD-4C86CEAB3F1B}"/>
              </a:ext>
            </a:extLst>
          </p:cNvPr>
          <p:cNvSpPr/>
          <p:nvPr/>
        </p:nvSpPr>
        <p:spPr>
          <a:xfrm flipH="1">
            <a:off x="931111" y="1487819"/>
            <a:ext cx="999624" cy="976810"/>
          </a:xfrm>
          <a:prstGeom prst="donut">
            <a:avLst>
              <a:gd name="adj" fmla="val 11930"/>
            </a:avLst>
          </a:prstGeom>
          <a:solidFill>
            <a:srgbClr val="09613B"/>
          </a:solidFill>
          <a:ln w="9525" cap="flat" cmpd="sng">
            <a:solidFill>
              <a:srgbClr val="09613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3605;p83">
            <a:extLst>
              <a:ext uri="{FF2B5EF4-FFF2-40B4-BE49-F238E27FC236}">
                <a16:creationId xmlns:a16="http://schemas.microsoft.com/office/drawing/2014/main" id="{B86DB962-B9ED-5373-BB27-6E0DB5D6E3E2}"/>
              </a:ext>
            </a:extLst>
          </p:cNvPr>
          <p:cNvSpPr/>
          <p:nvPr/>
        </p:nvSpPr>
        <p:spPr>
          <a:xfrm flipH="1">
            <a:off x="932538" y="1487819"/>
            <a:ext cx="998195" cy="980158"/>
          </a:xfrm>
          <a:prstGeom prst="blockArc">
            <a:avLst>
              <a:gd name="adj1" fmla="val 4712856"/>
              <a:gd name="adj2" fmla="val 16256715"/>
              <a:gd name="adj3" fmla="val 12710"/>
            </a:avLst>
          </a:prstGeom>
          <a:solidFill>
            <a:srgbClr val="FC963A"/>
          </a:solidFill>
          <a:ln w="9525" cap="flat" cmpd="sng">
            <a:solidFill>
              <a:srgbClr val="FC96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" name="Google Shape;3608;p83">
            <a:extLst>
              <a:ext uri="{FF2B5EF4-FFF2-40B4-BE49-F238E27FC236}">
                <a16:creationId xmlns:a16="http://schemas.microsoft.com/office/drawing/2014/main" id="{EFD13B8A-6F24-17E0-5FB3-E4F3F42D733F}"/>
              </a:ext>
            </a:extLst>
          </p:cNvPr>
          <p:cNvSpPr txBox="1">
            <a:spLocks/>
          </p:cNvSpPr>
          <p:nvPr/>
        </p:nvSpPr>
        <p:spPr>
          <a:xfrm>
            <a:off x="931111" y="1783617"/>
            <a:ext cx="998195" cy="3944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dirty="0">
                <a:latin typeface="Montserrat ExtraBold" panose="00000900000000000000" pitchFamily="2" charset="0"/>
              </a:rPr>
              <a:t>54%</a:t>
            </a:r>
          </a:p>
        </p:txBody>
      </p:sp>
      <p:sp>
        <p:nvSpPr>
          <p:cNvPr id="9" name="Google Shape;2652;p64">
            <a:extLst>
              <a:ext uri="{FF2B5EF4-FFF2-40B4-BE49-F238E27FC236}">
                <a16:creationId xmlns:a16="http://schemas.microsoft.com/office/drawing/2014/main" id="{63618C23-65D6-71CC-A3FC-6711F1437C2E}"/>
              </a:ext>
            </a:extLst>
          </p:cNvPr>
          <p:cNvSpPr txBox="1">
            <a:spLocks/>
          </p:cNvSpPr>
          <p:nvPr/>
        </p:nvSpPr>
        <p:spPr>
          <a:xfrm>
            <a:off x="460452" y="2827923"/>
            <a:ext cx="2010262" cy="15294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s-ES_tradnl" sz="1050" dirty="0">
                <a:latin typeface="Poppins" panose="00000500000000000000" pitchFamily="2" charset="0"/>
                <a:cs typeface="Poppins" panose="00000500000000000000" pitchFamily="2" charset="0"/>
              </a:rPr>
              <a:t>Un </a:t>
            </a:r>
            <a:r>
              <a:rPr lang="es-ES_tradnl" sz="1050" b="1" dirty="0">
                <a:latin typeface="Poppins" panose="00000500000000000000" pitchFamily="2" charset="0"/>
                <a:cs typeface="Poppins" panose="00000500000000000000" pitchFamily="2" charset="0"/>
              </a:rPr>
              <a:t>54% del desperdicio alimentario </a:t>
            </a:r>
            <a:r>
              <a:rPr lang="es-ES_tradnl" sz="1050" dirty="0">
                <a:latin typeface="Poppins" panose="00000500000000000000" pitchFamily="2" charset="0"/>
                <a:cs typeface="Poppins" panose="00000500000000000000" pitchFamily="2" charset="0"/>
              </a:rPr>
              <a:t>en la UE proviene de los hogares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_tradnl" sz="105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_tradnl" sz="1050" dirty="0">
                <a:latin typeface="Poppins" panose="00000500000000000000" pitchFamily="2" charset="0"/>
                <a:cs typeface="Poppins" panose="00000500000000000000" pitchFamily="2" charset="0"/>
              </a:rPr>
              <a:t>Aproximadamente </a:t>
            </a:r>
            <a:r>
              <a:rPr lang="es-ES_tradnl" sz="1050" b="1" dirty="0">
                <a:latin typeface="Poppins" panose="00000500000000000000" pitchFamily="2" charset="0"/>
                <a:cs typeface="Poppins" panose="00000500000000000000" pitchFamily="2" charset="0"/>
              </a:rPr>
              <a:t>72 kg </a:t>
            </a:r>
            <a:r>
              <a:rPr lang="es-ES_tradnl" sz="1050" dirty="0">
                <a:latin typeface="Poppins" panose="00000500000000000000" pitchFamily="2" charset="0"/>
                <a:cs typeface="Poppins" panose="00000500000000000000" pitchFamily="2" charset="0"/>
              </a:rPr>
              <a:t>de comida por </a:t>
            </a:r>
            <a:r>
              <a:rPr lang="es-ES_tradnl" sz="1050" b="1" dirty="0">
                <a:latin typeface="Poppins" panose="00000500000000000000" pitchFamily="2" charset="0"/>
                <a:cs typeface="Poppins" panose="00000500000000000000" pitchFamily="2" charset="0"/>
              </a:rPr>
              <a:t>persona/año es desperdiciado </a:t>
            </a:r>
            <a:r>
              <a:rPr lang="es-ES_tradnl" sz="1050" dirty="0">
                <a:latin typeface="Poppins" panose="00000500000000000000" pitchFamily="2" charset="0"/>
                <a:cs typeface="Poppins" panose="00000500000000000000" pitchFamily="2" charset="0"/>
              </a:rPr>
              <a:t>provocando efecto invernadero</a:t>
            </a:r>
            <a:endParaRPr lang="en-US" sz="105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C04298B-52DE-32F2-A1F6-29B382D42A83}"/>
              </a:ext>
            </a:extLst>
          </p:cNvPr>
          <p:cNvGrpSpPr/>
          <p:nvPr/>
        </p:nvGrpSpPr>
        <p:grpSpPr>
          <a:xfrm>
            <a:off x="3164412" y="1773398"/>
            <a:ext cx="1796135" cy="482700"/>
            <a:chOff x="3042993" y="1609532"/>
            <a:chExt cx="2077200" cy="683700"/>
          </a:xfrm>
        </p:grpSpPr>
        <p:sp>
          <p:nvSpPr>
            <p:cNvPr id="10" name="Google Shape;3586;p82">
              <a:extLst>
                <a:ext uri="{FF2B5EF4-FFF2-40B4-BE49-F238E27FC236}">
                  <a16:creationId xmlns:a16="http://schemas.microsoft.com/office/drawing/2014/main" id="{3D4DE344-F7A9-FA72-27C5-27EB2491C934}"/>
                </a:ext>
              </a:extLst>
            </p:cNvPr>
            <p:cNvSpPr/>
            <p:nvPr/>
          </p:nvSpPr>
          <p:spPr>
            <a:xfrm>
              <a:off x="3042993" y="1609532"/>
              <a:ext cx="2077200" cy="683700"/>
            </a:xfrm>
            <a:prstGeom prst="roundRect">
              <a:avLst>
                <a:gd name="adj" fmla="val 16667"/>
              </a:avLst>
            </a:prstGeom>
            <a:solidFill>
              <a:srgbClr val="FC96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589;p82">
              <a:extLst>
                <a:ext uri="{FF2B5EF4-FFF2-40B4-BE49-F238E27FC236}">
                  <a16:creationId xmlns:a16="http://schemas.microsoft.com/office/drawing/2014/main" id="{C1232706-5C6D-579F-DA08-6BA4C2A350B2}"/>
                </a:ext>
              </a:extLst>
            </p:cNvPr>
            <p:cNvSpPr/>
            <p:nvPr/>
          </p:nvSpPr>
          <p:spPr>
            <a:xfrm>
              <a:off x="3140243" y="1691133"/>
              <a:ext cx="631354" cy="5205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" sz="1100" dirty="0">
                  <a:latin typeface="Montserrat ExtraBold" panose="00000900000000000000" pitchFamily="2" charset="0"/>
                </a:rPr>
                <a:t>24%</a:t>
              </a:r>
              <a:endParaRPr sz="1100" dirty="0">
                <a:latin typeface="Montserrat ExtraBold" panose="00000900000000000000" pitchFamily="2" charset="0"/>
              </a:endParaRPr>
            </a:p>
          </p:txBody>
        </p:sp>
      </p:grpSp>
      <p:sp>
        <p:nvSpPr>
          <p:cNvPr id="13" name="Google Shape;2652;p64">
            <a:extLst>
              <a:ext uri="{FF2B5EF4-FFF2-40B4-BE49-F238E27FC236}">
                <a16:creationId xmlns:a16="http://schemas.microsoft.com/office/drawing/2014/main" id="{DB8F8CC0-DC33-118A-F7C9-AFEDBE9E4BF7}"/>
              </a:ext>
            </a:extLst>
          </p:cNvPr>
          <p:cNvSpPr txBox="1">
            <a:spLocks/>
          </p:cNvSpPr>
          <p:nvPr/>
        </p:nvSpPr>
        <p:spPr>
          <a:xfrm>
            <a:off x="5679202" y="3092210"/>
            <a:ext cx="2427107" cy="88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100" dirty="0">
                <a:latin typeface="Poppins" panose="00000500000000000000" pitchFamily="2" charset="0"/>
                <a:cs typeface="Poppins" panose="00000500000000000000" pitchFamily="2" charset="0"/>
              </a:rPr>
              <a:t>Las apps actuales mayoritariamente escanean códigos de barras o recomiendan recetas/dietas genéricas.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100" dirty="0">
                <a:latin typeface="Poppins" panose="00000500000000000000" pitchFamily="2" charset="0"/>
                <a:cs typeface="Poppins" panose="00000500000000000000" pitchFamily="2" charset="0"/>
              </a:rPr>
              <a:t>No toman en cuenta los ingredientes disponibles o el contexto personal</a:t>
            </a:r>
            <a:endParaRPr lang="en-US" sz="11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9" name="Picture 18" descr="A green cell phone with a black background&#10;&#10;AI-generated content may be incorrect.">
            <a:extLst>
              <a:ext uri="{FF2B5EF4-FFF2-40B4-BE49-F238E27FC236}">
                <a16:creationId xmlns:a16="http://schemas.microsoft.com/office/drawing/2014/main" id="{80F8EC41-5E71-53DA-7AF3-B62381549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466" y="1586793"/>
            <a:ext cx="855910" cy="855910"/>
          </a:xfrm>
          <a:prstGeom prst="rect">
            <a:avLst/>
          </a:prstGeom>
        </p:spPr>
      </p:pic>
      <p:sp>
        <p:nvSpPr>
          <p:cNvPr id="22" name="Google Shape;2652;p64">
            <a:extLst>
              <a:ext uri="{FF2B5EF4-FFF2-40B4-BE49-F238E27FC236}">
                <a16:creationId xmlns:a16="http://schemas.microsoft.com/office/drawing/2014/main" id="{6D330D09-DF3B-5088-EF50-8271B68EC1CA}"/>
              </a:ext>
            </a:extLst>
          </p:cNvPr>
          <p:cNvSpPr txBox="1">
            <a:spLocks/>
          </p:cNvSpPr>
          <p:nvPr/>
        </p:nvSpPr>
        <p:spPr>
          <a:xfrm>
            <a:off x="2958676" y="2827923"/>
            <a:ext cx="2232564" cy="15294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100" dirty="0">
                <a:latin typeface="Poppins" panose="00000500000000000000" pitchFamily="2" charset="0"/>
                <a:cs typeface="Poppins" panose="00000500000000000000" pitchFamily="2" charset="0"/>
              </a:rPr>
              <a:t>Un estudio revela que </a:t>
            </a:r>
            <a:r>
              <a:rPr lang="es-ES" sz="1100" b="1" dirty="0">
                <a:latin typeface="Poppins" panose="00000500000000000000" pitchFamily="2" charset="0"/>
                <a:cs typeface="Poppins" panose="00000500000000000000" pitchFamily="2" charset="0"/>
              </a:rPr>
              <a:t>el uso de nevera</a:t>
            </a:r>
            <a:r>
              <a:rPr lang="es-ES" sz="1100" dirty="0">
                <a:latin typeface="Poppins" panose="00000500000000000000" pitchFamily="2" charset="0"/>
                <a:cs typeface="Poppins" panose="00000500000000000000" pitchFamily="2" charset="0"/>
              </a:rPr>
              <a:t> está asociado a un aumento del </a:t>
            </a:r>
            <a:r>
              <a:rPr lang="es-ES" sz="1100" b="1" dirty="0">
                <a:latin typeface="Poppins" panose="00000500000000000000" pitchFamily="2" charset="0"/>
                <a:cs typeface="Poppins" panose="00000500000000000000" pitchFamily="2" charset="0"/>
              </a:rPr>
              <a:t>~24% de desperdicio </a:t>
            </a:r>
            <a:r>
              <a:rPr lang="es-ES" sz="1100" dirty="0">
                <a:latin typeface="Poppins" panose="00000500000000000000" pitchFamily="2" charset="0"/>
                <a:cs typeface="Poppins" panose="00000500000000000000" pitchFamily="2" charset="0"/>
              </a:rPr>
              <a:t>alimenticio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1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_tradnl" sz="1100" dirty="0">
                <a:latin typeface="Poppins" panose="00000500000000000000" pitchFamily="2" charset="0"/>
                <a:cs typeface="Poppins" panose="00000500000000000000" pitchFamily="2" charset="0"/>
              </a:rPr>
              <a:t>Muchos productos quedan ocultos u olvidados, terminan caducando y acaban desechados.</a:t>
            </a:r>
            <a:endParaRPr lang="en-US" sz="11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0158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062C7B-3C69-3350-5620-F6A7E5ABD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A logo with green and orange letters&#10;&#10;AI-generated content may be incorrect.">
            <a:extLst>
              <a:ext uri="{FF2B5EF4-FFF2-40B4-BE49-F238E27FC236}">
                <a16:creationId xmlns:a16="http://schemas.microsoft.com/office/drawing/2014/main" id="{BAC856BB-E699-85AC-4D51-F97018267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672" y="1924724"/>
            <a:ext cx="2418461" cy="2342888"/>
          </a:xfrm>
          <a:prstGeom prst="rect">
            <a:avLst/>
          </a:prstGeom>
        </p:spPr>
      </p:pic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B5213792-BA28-51A4-20C9-E4A33FB4F952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2. Objetivo del proyecto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E6D0CF1-56E4-C310-698B-D85E49090482}"/>
              </a:ext>
            </a:extLst>
          </p:cNvPr>
          <p:cNvSpPr txBox="1"/>
          <p:nvPr/>
        </p:nvSpPr>
        <p:spPr>
          <a:xfrm>
            <a:off x="427119" y="1056057"/>
            <a:ext cx="82897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latin typeface="Poppins" panose="00000500000000000000" pitchFamily="2" charset="0"/>
                <a:cs typeface="Poppins" panose="00000500000000000000" pitchFamily="2" charset="0"/>
              </a:rPr>
              <a:t>Construir una </a:t>
            </a:r>
            <a:r>
              <a:rPr lang="es-ES" sz="1200" b="1" dirty="0">
                <a:latin typeface="Poppins" panose="00000500000000000000" pitchFamily="2" charset="0"/>
                <a:cs typeface="Poppins" panose="00000500000000000000" pitchFamily="2" charset="0"/>
              </a:rPr>
              <a:t>aplicación inteligente </a:t>
            </a:r>
            <a:r>
              <a:rPr lang="es-ES" sz="1200" dirty="0">
                <a:latin typeface="Poppins" panose="00000500000000000000" pitchFamily="2" charset="0"/>
                <a:cs typeface="Poppins" panose="00000500000000000000" pitchFamily="2" charset="0"/>
              </a:rPr>
              <a:t>capaz de </a:t>
            </a:r>
            <a:r>
              <a:rPr lang="es-ES" sz="1200" b="1" dirty="0">
                <a:latin typeface="Poppins" panose="00000500000000000000" pitchFamily="2" charset="0"/>
                <a:cs typeface="Poppins" panose="00000500000000000000" pitchFamily="2" charset="0"/>
              </a:rPr>
              <a:t>recomendar recetas personalizadas </a:t>
            </a:r>
            <a:r>
              <a:rPr lang="es-ES" sz="1200" dirty="0">
                <a:latin typeface="Poppins" panose="00000500000000000000" pitchFamily="2" charset="0"/>
                <a:cs typeface="Poppins" panose="00000500000000000000" pitchFamily="2" charset="0"/>
              </a:rPr>
              <a:t>según el contexto del usuario. El resultado es HealthBite con innovaciones clave como: </a:t>
            </a:r>
            <a:endParaRPr lang="es-ES_tradnl" sz="12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0A99B806-3990-EB15-6894-39DE21AC2702}"/>
              </a:ext>
            </a:extLst>
          </p:cNvPr>
          <p:cNvCxnSpPr>
            <a:cxnSpLocks/>
            <a:endCxn id="54" idx="1"/>
          </p:cNvCxnSpPr>
          <p:nvPr/>
        </p:nvCxnSpPr>
        <p:spPr>
          <a:xfrm flipV="1">
            <a:off x="3453133" y="1989027"/>
            <a:ext cx="1241604" cy="11177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886AE88-D0D0-27BA-CD61-5F54A66960DE}"/>
              </a:ext>
            </a:extLst>
          </p:cNvPr>
          <p:cNvCxnSpPr>
            <a:cxnSpLocks/>
            <a:stCxn id="41" idx="3"/>
            <a:endCxn id="58" idx="1"/>
          </p:cNvCxnSpPr>
          <p:nvPr/>
        </p:nvCxnSpPr>
        <p:spPr>
          <a:xfrm>
            <a:off x="3453133" y="3096168"/>
            <a:ext cx="1241603" cy="102046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B57E795-BFF8-96F4-6182-CF511BFA6FF8}"/>
              </a:ext>
            </a:extLst>
          </p:cNvPr>
          <p:cNvSpPr txBox="1"/>
          <p:nvPr/>
        </p:nvSpPr>
        <p:spPr>
          <a:xfrm>
            <a:off x="5056816" y="2166036"/>
            <a:ext cx="29273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>
                <a:latin typeface="Poppins" panose="00000500000000000000" pitchFamily="2" charset="0"/>
                <a:cs typeface="Poppins" panose="00000500000000000000" pitchFamily="2" charset="0"/>
              </a:rPr>
              <a:t>Permitirá al usuario describir su estado físico/anímico y detectará síntomas y posibles deficiencias nutricionales</a:t>
            </a:r>
            <a:endParaRPr lang="es-ES_tradnl" sz="1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AD83996-853B-80CA-AB76-68CDE8A35D39}"/>
              </a:ext>
            </a:extLst>
          </p:cNvPr>
          <p:cNvSpPr txBox="1"/>
          <p:nvPr/>
        </p:nvSpPr>
        <p:spPr>
          <a:xfrm>
            <a:off x="5056816" y="3466891"/>
            <a:ext cx="2743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>
                <a:latin typeface="Poppins" panose="00000500000000000000" pitchFamily="2" charset="0"/>
                <a:cs typeface="Poppins" panose="00000500000000000000" pitchFamily="2" charset="0"/>
              </a:rPr>
              <a:t>Permitirá al usuario subir una fotografía de la nevera y detectará automáticamente los ingredientes</a:t>
            </a:r>
            <a:endParaRPr lang="es-ES_tradnl" sz="1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3" name="Flowchart: Stored Data 52">
            <a:extLst>
              <a:ext uri="{FF2B5EF4-FFF2-40B4-BE49-F238E27FC236}">
                <a16:creationId xmlns:a16="http://schemas.microsoft.com/office/drawing/2014/main" id="{FBF3440B-121B-6AEB-D076-3E46808C7F53}"/>
              </a:ext>
            </a:extLst>
          </p:cNvPr>
          <p:cNvSpPr/>
          <p:nvPr/>
        </p:nvSpPr>
        <p:spPr>
          <a:xfrm rot="16200000">
            <a:off x="2477102" y="1825970"/>
            <a:ext cx="4116153" cy="9217645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54" name="Flowchart: Terminator 53">
            <a:extLst>
              <a:ext uri="{FF2B5EF4-FFF2-40B4-BE49-F238E27FC236}">
                <a16:creationId xmlns:a16="http://schemas.microsoft.com/office/drawing/2014/main" id="{E7875F8E-9326-7F5A-13DE-82A286DF5E5A}"/>
              </a:ext>
            </a:extLst>
          </p:cNvPr>
          <p:cNvSpPr/>
          <p:nvPr/>
        </p:nvSpPr>
        <p:spPr>
          <a:xfrm>
            <a:off x="4694737" y="1803696"/>
            <a:ext cx="3350753" cy="370662"/>
          </a:xfrm>
          <a:prstGeom prst="flowChartTerminator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_tradnl" sz="1100" b="1" dirty="0">
                <a:latin typeface="Poppins" panose="00000500000000000000" pitchFamily="2" charset="0"/>
                <a:cs typeface="Poppins" panose="00000500000000000000" pitchFamily="2" charset="0"/>
              </a:rPr>
              <a:t>Inferencia de deficiencias nutricionales</a:t>
            </a:r>
          </a:p>
        </p:txBody>
      </p:sp>
      <p:sp>
        <p:nvSpPr>
          <p:cNvPr id="58" name="Flowchart: Terminator 57">
            <a:extLst>
              <a:ext uri="{FF2B5EF4-FFF2-40B4-BE49-F238E27FC236}">
                <a16:creationId xmlns:a16="http://schemas.microsoft.com/office/drawing/2014/main" id="{A825A67F-236C-4D2F-FCF1-FA0AB22F0155}"/>
              </a:ext>
            </a:extLst>
          </p:cNvPr>
          <p:cNvSpPr/>
          <p:nvPr/>
        </p:nvSpPr>
        <p:spPr>
          <a:xfrm>
            <a:off x="4694736" y="3012883"/>
            <a:ext cx="3350753" cy="370662"/>
          </a:xfrm>
          <a:prstGeom prst="flowChartTerminator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latin typeface="Poppins" panose="00000500000000000000" pitchFamily="2" charset="0"/>
                <a:cs typeface="Poppins" panose="00000500000000000000" pitchFamily="2" charset="0"/>
              </a:rPr>
              <a:t>Detección automática de ingredientes por visión artificial</a:t>
            </a:r>
            <a:endParaRPr lang="es-ES_tradnl" sz="11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80" name="TextBox 579">
            <a:extLst>
              <a:ext uri="{FF2B5EF4-FFF2-40B4-BE49-F238E27FC236}">
                <a16:creationId xmlns:a16="http://schemas.microsoft.com/office/drawing/2014/main" id="{AAB66E25-7594-2468-7F6C-7841CB492E97}"/>
              </a:ext>
            </a:extLst>
          </p:cNvPr>
          <p:cNvSpPr txBox="1"/>
          <p:nvPr/>
        </p:nvSpPr>
        <p:spPr>
          <a:xfrm>
            <a:off x="1395454" y="2135258"/>
            <a:ext cx="18884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Poppins" panose="00000500000000000000" pitchFamily="2" charset="0"/>
                <a:cs typeface="Poppins" panose="00000500000000000000" pitchFamily="2" charset="0"/>
              </a:rPr>
              <a:t>La aplicación… </a:t>
            </a:r>
            <a:endParaRPr lang="es-ES_tradnl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759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7FA79-9969-F560-7FD3-FC89973CA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4EFC5A07-CB77-B5D2-6D39-B26FC48C6C06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2. Objetivo del proyecto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23CD45-9879-29B2-8963-C4E3A37CEF96}"/>
              </a:ext>
            </a:extLst>
          </p:cNvPr>
          <p:cNvSpPr txBox="1"/>
          <p:nvPr/>
        </p:nvSpPr>
        <p:spPr>
          <a:xfrm>
            <a:off x="298965" y="1180618"/>
            <a:ext cx="40010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latin typeface="Poppins" panose="00000500000000000000" pitchFamily="2" charset="0"/>
                <a:cs typeface="Poppins" panose="00000500000000000000" pitchFamily="2" charset="0"/>
              </a:rPr>
              <a:t>Aplicaciones actuales</a:t>
            </a:r>
            <a:endParaRPr lang="es-ES_tradnl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3" name="Flowchart: Stored Data 52">
            <a:extLst>
              <a:ext uri="{FF2B5EF4-FFF2-40B4-BE49-F238E27FC236}">
                <a16:creationId xmlns:a16="http://schemas.microsoft.com/office/drawing/2014/main" id="{E1339298-EC61-4034-B865-4A6312C7A5B6}"/>
              </a:ext>
            </a:extLst>
          </p:cNvPr>
          <p:cNvSpPr/>
          <p:nvPr/>
        </p:nvSpPr>
        <p:spPr>
          <a:xfrm rot="16200000">
            <a:off x="2477102" y="1825970"/>
            <a:ext cx="4116153" cy="9217645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223A6F7-C64E-0504-2863-C2E6C2FFA5C4}"/>
              </a:ext>
            </a:extLst>
          </p:cNvPr>
          <p:cNvSpPr/>
          <p:nvPr/>
        </p:nvSpPr>
        <p:spPr>
          <a:xfrm>
            <a:off x="4300057" y="1180618"/>
            <a:ext cx="46237" cy="3316148"/>
          </a:xfrm>
          <a:prstGeom prst="rect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3AF12CF-B400-BD22-8C9F-AE77D9D2BC0F}"/>
              </a:ext>
            </a:extLst>
          </p:cNvPr>
          <p:cNvSpPr txBox="1"/>
          <p:nvPr/>
        </p:nvSpPr>
        <p:spPr>
          <a:xfrm>
            <a:off x="4300057" y="1180617"/>
            <a:ext cx="4544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latin typeface="Poppins" panose="00000500000000000000" pitchFamily="2" charset="0"/>
                <a:cs typeface="Poppins" panose="00000500000000000000" pitchFamily="2" charset="0"/>
              </a:rPr>
              <a:t>Nuestra propuesta</a:t>
            </a:r>
            <a:endParaRPr lang="es-ES_tradnl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84B112-F537-EED9-38CF-25642297B4ED}"/>
              </a:ext>
            </a:extLst>
          </p:cNvPr>
          <p:cNvSpPr txBox="1"/>
          <p:nvPr/>
        </p:nvSpPr>
        <p:spPr>
          <a:xfrm>
            <a:off x="301016" y="1593727"/>
            <a:ext cx="371480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latin typeface="Poppins" panose="00000500000000000000" pitchFamily="2" charset="0"/>
                <a:cs typeface="Poppins" panose="00000500000000000000" pitchFamily="2" charset="0"/>
              </a:rPr>
              <a:t>Las aplicaciones del mercado mayoritariamente:</a:t>
            </a:r>
          </a:p>
          <a:p>
            <a:endParaRPr lang="es-ES" sz="12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Poppins" panose="00000500000000000000" pitchFamily="2" charset="0"/>
                <a:cs typeface="Poppins" panose="00000500000000000000" pitchFamily="2" charset="0"/>
              </a:rPr>
              <a:t>Ofrecen información después de escaneo de código de barras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Poppins" panose="00000500000000000000" pitchFamily="2" charset="0"/>
                <a:cs typeface="Poppins" panose="00000500000000000000" pitchFamily="2" charset="0"/>
              </a:rPr>
              <a:t>Recomiendan recetas genéricas sin personalización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Poppins" panose="00000500000000000000" pitchFamily="2" charset="0"/>
                <a:cs typeface="Poppins" panose="00000500000000000000" pitchFamily="2" charset="0"/>
              </a:rPr>
              <a:t>Ofrecen planes y dietas generalmente saludables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Poppins" panose="00000500000000000000" pitchFamily="2" charset="0"/>
                <a:cs typeface="Poppins" panose="00000500000000000000" pitchFamily="2" charset="0"/>
              </a:rPr>
              <a:t>Requieren que el usuario introduzca los ingredientes disponibles</a:t>
            </a:r>
            <a:endParaRPr lang="es-ES_tradnl" sz="12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16F7A06-5047-D866-17DC-468F280C0A1D}"/>
              </a:ext>
            </a:extLst>
          </p:cNvPr>
          <p:cNvSpPr txBox="1"/>
          <p:nvPr/>
        </p:nvSpPr>
        <p:spPr>
          <a:xfrm>
            <a:off x="4630531" y="1610451"/>
            <a:ext cx="42586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dirty="0">
                <a:latin typeface="Poppins" panose="00000500000000000000" pitchFamily="2" charset="0"/>
                <a:cs typeface="Poppins" panose="00000500000000000000" pitchFamily="2" charset="0"/>
              </a:rPr>
              <a:t>Una solución completamente personalizada al contexto del usuario:</a:t>
            </a:r>
          </a:p>
          <a:p>
            <a:endParaRPr lang="es-ES" sz="12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200" dirty="0">
                <a:latin typeface="Poppins" panose="00000500000000000000" pitchFamily="2" charset="0"/>
                <a:cs typeface="Poppins" panose="00000500000000000000" pitchFamily="2" charset="0"/>
              </a:rPr>
              <a:t>Reducción de desperdicio alimentario al priorizar ingredientes disponibles, posiblemente rescatando ingredientes olvidados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s-ES" sz="12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_tradnl" sz="1200" dirty="0">
                <a:latin typeface="Poppins" panose="00000500000000000000" pitchFamily="2" charset="0"/>
                <a:cs typeface="Poppins" panose="00000500000000000000" pitchFamily="2" charset="0"/>
              </a:rPr>
              <a:t>Un enfoque preventivo en salud al sugerir recetas que puedan corregir deficiencias detectadas</a:t>
            </a:r>
          </a:p>
        </p:txBody>
      </p:sp>
    </p:spTree>
    <p:extLst>
      <p:ext uri="{BB962C8B-B14F-4D97-AF65-F5344CB8AC3E}">
        <p14:creationId xmlns:p14="http://schemas.microsoft.com/office/powerpoint/2010/main" val="3365977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AA597-52A8-0532-52E2-38BEF223CD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of a diagram&#10;&#10;AI-generated content may be incorrect.">
            <a:extLst>
              <a:ext uri="{FF2B5EF4-FFF2-40B4-BE49-F238E27FC236}">
                <a16:creationId xmlns:a16="http://schemas.microsoft.com/office/drawing/2014/main" id="{C352B756-9DF5-57F8-ECCC-189DF36379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03" t="5165" r="1363" b="4913"/>
          <a:stretch>
            <a:fillRect/>
          </a:stretch>
        </p:blipFill>
        <p:spPr>
          <a:xfrm>
            <a:off x="341791" y="1163781"/>
            <a:ext cx="8458200" cy="3597243"/>
          </a:xfrm>
          <a:prstGeom prst="rect">
            <a:avLst/>
          </a:prstGeom>
        </p:spPr>
      </p:pic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FDD33E7F-4E1D-1D4E-678F-36D788F7FF85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3. Flujo de la aplicación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" name="Flowchart: Stored Data 1">
            <a:extLst>
              <a:ext uri="{FF2B5EF4-FFF2-40B4-BE49-F238E27FC236}">
                <a16:creationId xmlns:a16="http://schemas.microsoft.com/office/drawing/2014/main" id="{F12176A0-933B-E461-5855-027722886E2E}"/>
              </a:ext>
            </a:extLst>
          </p:cNvPr>
          <p:cNvSpPr/>
          <p:nvPr/>
        </p:nvSpPr>
        <p:spPr>
          <a:xfrm rot="9723139">
            <a:off x="-2295995" y="3025286"/>
            <a:ext cx="2847372" cy="4381018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Flowchart: Stored Data 2">
            <a:extLst>
              <a:ext uri="{FF2B5EF4-FFF2-40B4-BE49-F238E27FC236}">
                <a16:creationId xmlns:a16="http://schemas.microsoft.com/office/drawing/2014/main" id="{2EA7B492-14E2-07A5-2715-76F7825B42A4}"/>
              </a:ext>
            </a:extLst>
          </p:cNvPr>
          <p:cNvSpPr/>
          <p:nvPr/>
        </p:nvSpPr>
        <p:spPr>
          <a:xfrm rot="20131284">
            <a:off x="7935587" y="-2317252"/>
            <a:ext cx="2847372" cy="4381018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55406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8DD78C-5C92-C3E4-14DE-8677D6258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white background with black dots&#10;&#10;AI-generated content may be incorrect.">
            <a:extLst>
              <a:ext uri="{FF2B5EF4-FFF2-40B4-BE49-F238E27FC236}">
                <a16:creationId xmlns:a16="http://schemas.microsoft.com/office/drawing/2014/main" id="{B2D49D1B-8852-BE79-C5D9-9C4E676B0C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82" t="7455" r="-1820" b="8946"/>
          <a:stretch>
            <a:fillRect/>
          </a:stretch>
        </p:blipFill>
        <p:spPr>
          <a:xfrm>
            <a:off x="279270" y="1163781"/>
            <a:ext cx="8915988" cy="3442004"/>
          </a:xfrm>
          <a:prstGeom prst="rect">
            <a:avLst/>
          </a:prstGeom>
        </p:spPr>
      </p:pic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C2C0268A-3109-69B2-2C82-963053743CB0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3. Flujo de la aplicación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" name="Flowchart: Stored Data 1">
            <a:extLst>
              <a:ext uri="{FF2B5EF4-FFF2-40B4-BE49-F238E27FC236}">
                <a16:creationId xmlns:a16="http://schemas.microsoft.com/office/drawing/2014/main" id="{C09F0D89-FEB5-247C-D949-B6A30D3C1632}"/>
              </a:ext>
            </a:extLst>
          </p:cNvPr>
          <p:cNvSpPr/>
          <p:nvPr/>
        </p:nvSpPr>
        <p:spPr>
          <a:xfrm rot="9723139">
            <a:off x="-2295995" y="3025286"/>
            <a:ext cx="2847372" cy="4381018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Flowchart: Stored Data 2">
            <a:extLst>
              <a:ext uri="{FF2B5EF4-FFF2-40B4-BE49-F238E27FC236}">
                <a16:creationId xmlns:a16="http://schemas.microsoft.com/office/drawing/2014/main" id="{880116E3-0E43-C80E-6471-E1B3C82E00BC}"/>
              </a:ext>
            </a:extLst>
          </p:cNvPr>
          <p:cNvSpPr/>
          <p:nvPr/>
        </p:nvSpPr>
        <p:spPr>
          <a:xfrm rot="20131284">
            <a:off x="7852460" y="-1889254"/>
            <a:ext cx="2847372" cy="4381018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78138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404D8-65CF-99B7-D4C0-8B2005CF2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hat&#10;&#10;AI-generated content may be incorrect.">
            <a:extLst>
              <a:ext uri="{FF2B5EF4-FFF2-40B4-BE49-F238E27FC236}">
                <a16:creationId xmlns:a16="http://schemas.microsoft.com/office/drawing/2014/main" id="{0961292C-CECD-19C9-3F71-4C005856DC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85" t="9255" r="909" b="7933"/>
          <a:stretch>
            <a:fillRect/>
          </a:stretch>
        </p:blipFill>
        <p:spPr>
          <a:xfrm>
            <a:off x="448889" y="1075113"/>
            <a:ext cx="8650778" cy="3773979"/>
          </a:xfrm>
          <a:prstGeom prst="rect">
            <a:avLst/>
          </a:prstGeom>
        </p:spPr>
      </p:pic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0310BC38-76B7-5AD3-6B37-D15C5E669515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3. Flujo de la aplicación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" name="Flowchart: Stored Data 1">
            <a:extLst>
              <a:ext uri="{FF2B5EF4-FFF2-40B4-BE49-F238E27FC236}">
                <a16:creationId xmlns:a16="http://schemas.microsoft.com/office/drawing/2014/main" id="{79F3BB36-8A87-525A-BC57-1820576A5043}"/>
              </a:ext>
            </a:extLst>
          </p:cNvPr>
          <p:cNvSpPr/>
          <p:nvPr/>
        </p:nvSpPr>
        <p:spPr>
          <a:xfrm rot="9723139">
            <a:off x="-2295995" y="3025286"/>
            <a:ext cx="2847372" cy="4381018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Flowchart: Stored Data 6">
            <a:extLst>
              <a:ext uri="{FF2B5EF4-FFF2-40B4-BE49-F238E27FC236}">
                <a16:creationId xmlns:a16="http://schemas.microsoft.com/office/drawing/2014/main" id="{0C5D1B75-9DDC-D753-238E-2BCA181122D2}"/>
              </a:ext>
            </a:extLst>
          </p:cNvPr>
          <p:cNvSpPr/>
          <p:nvPr/>
        </p:nvSpPr>
        <p:spPr>
          <a:xfrm rot="20131284">
            <a:off x="7852460" y="-1889254"/>
            <a:ext cx="2847372" cy="4381018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76508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882F60-5800-7607-B487-402C3F716E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chat bubbles&#10;&#10;AI-generated content may be incorrect.">
            <a:extLst>
              <a:ext uri="{FF2B5EF4-FFF2-40B4-BE49-F238E27FC236}">
                <a16:creationId xmlns:a16="http://schemas.microsoft.com/office/drawing/2014/main" id="{4E2A21D6-4A70-B2C8-8BE3-C2CEF29F12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83" t="10433" r="39556" b="11321"/>
          <a:stretch>
            <a:fillRect/>
          </a:stretch>
        </p:blipFill>
        <p:spPr>
          <a:xfrm>
            <a:off x="418366" y="1022510"/>
            <a:ext cx="5117038" cy="3918858"/>
          </a:xfrm>
          <a:prstGeom prst="rect">
            <a:avLst/>
          </a:prstGeom>
        </p:spPr>
      </p:pic>
      <p:sp>
        <p:nvSpPr>
          <p:cNvPr id="19" name="Google Shape;596;p53">
            <a:extLst>
              <a:ext uri="{FF2B5EF4-FFF2-40B4-BE49-F238E27FC236}">
                <a16:creationId xmlns:a16="http://schemas.microsoft.com/office/drawing/2014/main" id="{6CBB944D-9006-0BD2-2134-7E8743143F37}"/>
              </a:ext>
            </a:extLst>
          </p:cNvPr>
          <p:cNvSpPr txBox="1">
            <a:spLocks/>
          </p:cNvSpPr>
          <p:nvPr/>
        </p:nvSpPr>
        <p:spPr>
          <a:xfrm>
            <a:off x="341791" y="454587"/>
            <a:ext cx="7916533" cy="48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ES" sz="2800" dirty="0">
                <a:solidFill>
                  <a:srgbClr val="FC963A"/>
                </a:solidFill>
                <a:latin typeface="Montserrat ExtraBold" panose="00000900000000000000" pitchFamily="2" charset="0"/>
              </a:rPr>
              <a:t>3. Flujo de la aplicación</a:t>
            </a:r>
            <a:endParaRPr lang="es-ES_tradnl" sz="2800" dirty="0">
              <a:solidFill>
                <a:srgbClr val="FC963A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" name="Flowchart: Stored Data 1">
            <a:extLst>
              <a:ext uri="{FF2B5EF4-FFF2-40B4-BE49-F238E27FC236}">
                <a16:creationId xmlns:a16="http://schemas.microsoft.com/office/drawing/2014/main" id="{414AA110-D582-0A72-5345-8EFCFB26CC0A}"/>
              </a:ext>
            </a:extLst>
          </p:cNvPr>
          <p:cNvSpPr/>
          <p:nvPr/>
        </p:nvSpPr>
        <p:spPr>
          <a:xfrm rot="9723139">
            <a:off x="-2295995" y="3025286"/>
            <a:ext cx="2847372" cy="4381018"/>
          </a:xfrm>
          <a:prstGeom prst="flowChartOnlineStorage">
            <a:avLst/>
          </a:prstGeom>
          <a:solidFill>
            <a:srgbClr val="FC963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Flowchart: Stored Data 6">
            <a:extLst>
              <a:ext uri="{FF2B5EF4-FFF2-40B4-BE49-F238E27FC236}">
                <a16:creationId xmlns:a16="http://schemas.microsoft.com/office/drawing/2014/main" id="{914B1A01-A095-FE8B-B10A-8F4C8B6A4CFB}"/>
              </a:ext>
            </a:extLst>
          </p:cNvPr>
          <p:cNvSpPr/>
          <p:nvPr/>
        </p:nvSpPr>
        <p:spPr>
          <a:xfrm rot="20131284">
            <a:off x="7852460" y="-1889254"/>
            <a:ext cx="2847372" cy="4381018"/>
          </a:xfrm>
          <a:prstGeom prst="flowChartOnlineStorage">
            <a:avLst/>
          </a:prstGeom>
          <a:solidFill>
            <a:srgbClr val="0961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62978547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ational Banking Day XL by Slidesgo">
  <a:themeElements>
    <a:clrScheme name="Simple Light">
      <a:dk1>
        <a:srgbClr val="191919"/>
      </a:dk1>
      <a:lt1>
        <a:srgbClr val="FFFFFF"/>
      </a:lt1>
      <a:dk2>
        <a:srgbClr val="0C2054"/>
      </a:dk2>
      <a:lt2>
        <a:srgbClr val="CCCCCC"/>
      </a:lt2>
      <a:accent1>
        <a:srgbClr val="EFEFEF"/>
      </a:accent1>
      <a:accent2>
        <a:srgbClr val="DC9526"/>
      </a:accent2>
      <a:accent3>
        <a:srgbClr val="F3AC3D"/>
      </a:accent3>
      <a:accent4>
        <a:srgbClr val="263238"/>
      </a:accent4>
      <a:accent5>
        <a:srgbClr val="999999"/>
      </a:accent5>
      <a:accent6>
        <a:srgbClr val="666666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00294A8-1353-44ED-970A-33A31A44A8A3}">
  <we:reference id="444c804e-8891-41f9-b246-f6dac759fca9" version="3.7.0.0" store="EXCatalog" storeType="EXCatalog"/>
  <we:alternateReferences>
    <we:reference id="WA104380518" version="3.7.0.0" store="en-GB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917</TotalTime>
  <Words>756</Words>
  <Application>Microsoft Office PowerPoint</Application>
  <PresentationFormat>On-screen Show (16:9)</PresentationFormat>
  <Paragraphs>100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Montserrat ExtraBold</vt:lpstr>
      <vt:lpstr>Montserrat</vt:lpstr>
      <vt:lpstr>Arial</vt:lpstr>
      <vt:lpstr>Poppins</vt:lpstr>
      <vt:lpstr>International Banking Day XL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Oscar Xu</cp:lastModifiedBy>
  <cp:revision>10</cp:revision>
  <dcterms:modified xsi:type="dcterms:W3CDTF">2025-09-16T00:34:18Z</dcterms:modified>
</cp:coreProperties>
</file>